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297" r:id="rId4"/>
    <p:sldId id="257" r:id="rId5"/>
    <p:sldId id="260" r:id="rId6"/>
    <p:sldId id="261" r:id="rId7"/>
    <p:sldId id="262" r:id="rId8"/>
    <p:sldId id="263" r:id="rId9"/>
    <p:sldId id="264" r:id="rId10"/>
    <p:sldId id="294" r:id="rId11"/>
    <p:sldId id="295" r:id="rId12"/>
    <p:sldId id="296" r:id="rId13"/>
    <p:sldId id="258" r:id="rId14"/>
    <p:sldId id="273" r:id="rId15"/>
    <p:sldId id="274" r:id="rId16"/>
    <p:sldId id="270" r:id="rId17"/>
    <p:sldId id="276" r:id="rId18"/>
    <p:sldId id="277" r:id="rId19"/>
    <p:sldId id="278" r:id="rId20"/>
    <p:sldId id="279" r:id="rId21"/>
    <p:sldId id="280" r:id="rId22"/>
    <p:sldId id="281" r:id="rId23"/>
    <p:sldId id="282" r:id="rId24"/>
    <p:sldId id="283" r:id="rId25"/>
    <p:sldId id="284" r:id="rId26"/>
    <p:sldId id="285" r:id="rId27"/>
    <p:sldId id="286" r:id="rId28"/>
    <p:sldId id="275" r:id="rId29"/>
    <p:sldId id="268" r:id="rId30"/>
    <p:sldId id="265" r:id="rId31"/>
    <p:sldId id="269" r:id="rId32"/>
    <p:sldId id="266" r:id="rId33"/>
    <p:sldId id="298" r:id="rId34"/>
    <p:sldId id="299" r:id="rId35"/>
    <p:sldId id="302" r:id="rId36"/>
    <p:sldId id="303" r:id="rId37"/>
    <p:sldId id="300" r:id="rId3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5" autoAdjust="0"/>
    <p:restoredTop sz="96057" autoAdjust="0"/>
  </p:normalViewPr>
  <p:slideViewPr>
    <p:cSldViewPr>
      <p:cViewPr varScale="1">
        <p:scale>
          <a:sx n="70" d="100"/>
          <a:sy n="70" d="100"/>
        </p:scale>
        <p:origin x="-1476" y="-102"/>
      </p:cViewPr>
      <p:guideLst>
        <p:guide orient="horz" pos="2160"/>
        <p:guide pos="2880"/>
      </p:guideLst>
    </p:cSldViewPr>
  </p:slideViewPr>
  <p:outlineViewPr>
    <p:cViewPr>
      <p:scale>
        <a:sx n="33" d="100"/>
        <a:sy n="33" d="100"/>
      </p:scale>
      <p:origin x="42" y="243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Arkusz_programu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Arkusz_programu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Arkusz_programu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Arkusz_programu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Arkusz_programu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Arkusz_programu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Arkusz_programu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Arkusz_programu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Arkusz_programu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l-PL"/>
  <c:style val="18"/>
  <c:chart>
    <c:autoTitleDeleted val="1"/>
    <c:plotArea>
      <c:layout/>
      <c:pieChart>
        <c:varyColors val="1"/>
        <c:ser>
          <c:idx val="0"/>
          <c:order val="0"/>
          <c:tx>
            <c:strRef>
              <c:f>Arkusz1!$B$1</c:f>
              <c:strCache>
                <c:ptCount val="1"/>
                <c:pt idx="0">
                  <c:v>Kolumna1</c:v>
                </c:pt>
              </c:strCache>
            </c:strRef>
          </c:tx>
          <c:cat>
            <c:strRef>
              <c:f>Arkusz1!$A$2:$A$4</c:f>
              <c:strCache>
                <c:ptCount val="3"/>
                <c:pt idx="0">
                  <c:v>od 1 do 3</c:v>
                </c:pt>
                <c:pt idx="1">
                  <c:v>od 4 do 5</c:v>
                </c:pt>
                <c:pt idx="2">
                  <c:v>wiecej niż 5</c:v>
                </c:pt>
              </c:strCache>
            </c:strRef>
          </c:cat>
          <c:val>
            <c:numRef>
              <c:f>Arkusz1!$B$2:$B$4</c:f>
              <c:numCache>
                <c:formatCode>General</c:formatCode>
                <c:ptCount val="3"/>
                <c:pt idx="0">
                  <c:v>53</c:v>
                </c:pt>
                <c:pt idx="1">
                  <c:v>53</c:v>
                </c:pt>
                <c:pt idx="2">
                  <c:v>14</c:v>
                </c:pt>
              </c:numCache>
            </c:numRef>
          </c:val>
        </c:ser>
        <c:dLbls>
          <c:showCatName val="1"/>
          <c:showPercent val="1"/>
        </c:dLbls>
        <c:firstSliceAng val="0"/>
      </c:pieChart>
    </c:plotArea>
    <c:plotVisOnly val="1"/>
  </c:chart>
  <c:txPr>
    <a:bodyPr/>
    <a:lstStyle/>
    <a:p>
      <a:pPr>
        <a:defRPr sz="1800"/>
      </a:pPr>
      <a:endParaRPr lang="pl-P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l-PL"/>
  <c:style val="18"/>
  <c:chart>
    <c:autoTitleDeleted val="1"/>
    <c:plotArea>
      <c:layout/>
      <c:pieChart>
        <c:varyColors val="1"/>
        <c:ser>
          <c:idx val="0"/>
          <c:order val="0"/>
          <c:tx>
            <c:strRef>
              <c:f>Arkusz1!$B$1</c:f>
              <c:strCache>
                <c:ptCount val="1"/>
                <c:pt idx="0">
                  <c:v>Seria 1</c:v>
                </c:pt>
              </c:strCache>
            </c:strRef>
          </c:tx>
          <c:cat>
            <c:strRef>
              <c:f>Arkusz1!$A$2:$A$3</c:f>
              <c:strCache>
                <c:ptCount val="2"/>
                <c:pt idx="0">
                  <c:v>TAK</c:v>
                </c:pt>
                <c:pt idx="1">
                  <c:v>NIE</c:v>
                </c:pt>
              </c:strCache>
            </c:strRef>
          </c:cat>
          <c:val>
            <c:numRef>
              <c:f>Arkusz1!$B$2:$B$3</c:f>
              <c:numCache>
                <c:formatCode>General</c:formatCode>
                <c:ptCount val="2"/>
                <c:pt idx="0">
                  <c:v>58</c:v>
                </c:pt>
                <c:pt idx="1">
                  <c:v>63</c:v>
                </c:pt>
              </c:numCache>
            </c:numRef>
          </c:val>
        </c:ser>
        <c:dLbls>
          <c:showCatName val="1"/>
          <c:showPercent val="1"/>
        </c:dLbls>
        <c:firstSliceAng val="0"/>
      </c:pieChart>
    </c:plotArea>
    <c:plotVisOnly val="1"/>
  </c:chart>
  <c:txPr>
    <a:bodyPr/>
    <a:lstStyle/>
    <a:p>
      <a:pPr>
        <a:defRPr sz="1800"/>
      </a:pPr>
      <a:endParaRPr lang="pl-PL"/>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l-PL"/>
  <c:chart>
    <c:autoTitleDeleted val="1"/>
    <c:plotArea>
      <c:layout/>
      <c:pieChart>
        <c:varyColors val="1"/>
        <c:ser>
          <c:idx val="0"/>
          <c:order val="0"/>
          <c:tx>
            <c:strRef>
              <c:f>Arkusz1!$B$1</c:f>
              <c:strCache>
                <c:ptCount val="1"/>
                <c:pt idx="0">
                  <c:v>Kolumna1</c:v>
                </c:pt>
              </c:strCache>
            </c:strRef>
          </c:tx>
          <c:cat>
            <c:strRef>
              <c:f>Arkusz1!$A$2:$A$4</c:f>
              <c:strCache>
                <c:ptCount val="3"/>
                <c:pt idx="0">
                  <c:v>codziennie</c:v>
                </c:pt>
                <c:pt idx="1">
                  <c:v>2 razy w tyg</c:v>
                </c:pt>
                <c:pt idx="2">
                  <c:v>rzadziej</c:v>
                </c:pt>
              </c:strCache>
            </c:strRef>
          </c:cat>
          <c:val>
            <c:numRef>
              <c:f>Arkusz1!$B$2:$B$4</c:f>
              <c:numCache>
                <c:formatCode>General</c:formatCode>
                <c:ptCount val="3"/>
                <c:pt idx="0">
                  <c:v>56</c:v>
                </c:pt>
                <c:pt idx="1">
                  <c:v>42</c:v>
                </c:pt>
                <c:pt idx="2">
                  <c:v>23</c:v>
                </c:pt>
              </c:numCache>
            </c:numRef>
          </c:val>
        </c:ser>
        <c:dLbls>
          <c:showCatName val="1"/>
          <c:showPercent val="1"/>
        </c:dLbls>
        <c:firstSliceAng val="0"/>
      </c:pieChart>
    </c:plotArea>
    <c:plotVisOnly val="1"/>
  </c:chart>
  <c:txPr>
    <a:bodyPr/>
    <a:lstStyle/>
    <a:p>
      <a:pPr>
        <a:defRPr sz="1800"/>
      </a:pPr>
      <a:endParaRPr lang="pl-PL"/>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l-PL"/>
  <c:chart>
    <c:autoTitleDeleted val="1"/>
    <c:plotArea>
      <c:layout/>
      <c:pieChart>
        <c:varyColors val="1"/>
        <c:ser>
          <c:idx val="0"/>
          <c:order val="0"/>
          <c:tx>
            <c:strRef>
              <c:f>Arkusz1!$B$1</c:f>
              <c:strCache>
                <c:ptCount val="1"/>
                <c:pt idx="0">
                  <c:v> 2</c:v>
                </c:pt>
              </c:strCache>
            </c:strRef>
          </c:tx>
          <c:dLbls>
            <c:dLbl>
              <c:idx val="0"/>
              <c:layout>
                <c:manualLayout>
                  <c:x val="-8.8792104111986112E-2"/>
                  <c:y val="0.17711346734385588"/>
                </c:manualLayout>
              </c:layout>
              <c:showCatName val="1"/>
              <c:showPercent val="1"/>
            </c:dLbl>
            <c:dLbl>
              <c:idx val="2"/>
              <c:layout>
                <c:manualLayout>
                  <c:x val="0.14551928404782777"/>
                  <c:y val="-0.26079864108478135"/>
                </c:manualLayout>
              </c:layout>
              <c:showCatName val="1"/>
              <c:showPercent val="1"/>
            </c:dLbl>
            <c:showCatName val="1"/>
            <c:showPercent val="1"/>
            <c:showLeaderLines val="1"/>
          </c:dLbls>
          <c:cat>
            <c:strRef>
              <c:f>Arkusz1!$A$2:$A$4</c:f>
              <c:strCache>
                <c:ptCount val="3"/>
                <c:pt idx="0">
                  <c:v>codziennie</c:v>
                </c:pt>
                <c:pt idx="1">
                  <c:v>2  razy w tyg</c:v>
                </c:pt>
                <c:pt idx="2">
                  <c:v>rzadziej</c:v>
                </c:pt>
              </c:strCache>
            </c:strRef>
          </c:cat>
          <c:val>
            <c:numRef>
              <c:f>Arkusz1!$B$2:$B$4</c:f>
              <c:numCache>
                <c:formatCode>General</c:formatCode>
                <c:ptCount val="3"/>
                <c:pt idx="0">
                  <c:v>15</c:v>
                </c:pt>
                <c:pt idx="1">
                  <c:v>22</c:v>
                </c:pt>
                <c:pt idx="2">
                  <c:v>84</c:v>
                </c:pt>
              </c:numCache>
            </c:numRef>
          </c:val>
        </c:ser>
        <c:dLbls>
          <c:showCatName val="1"/>
          <c:showPercent val="1"/>
        </c:dLbls>
        <c:firstSliceAng val="0"/>
      </c:pieChart>
    </c:plotArea>
    <c:plotVisOnly val="1"/>
  </c:chart>
  <c:txPr>
    <a:bodyPr/>
    <a:lstStyle/>
    <a:p>
      <a:pPr>
        <a:defRPr sz="1800"/>
      </a:pPr>
      <a:endParaRPr lang="pl-PL"/>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l-PL"/>
  <c:chart>
    <c:autoTitleDeleted val="1"/>
    <c:plotArea>
      <c:layout/>
      <c:pieChart>
        <c:varyColors val="1"/>
        <c:ser>
          <c:idx val="0"/>
          <c:order val="0"/>
          <c:tx>
            <c:strRef>
              <c:f>Arkusz1!$B$1</c:f>
              <c:strCache>
                <c:ptCount val="1"/>
                <c:pt idx="0">
                  <c:v>Sprzedaż</c:v>
                </c:pt>
              </c:strCache>
            </c:strRef>
          </c:tx>
          <c:dLbls>
            <c:dLbl>
              <c:idx val="1"/>
              <c:layout>
                <c:manualLayout>
                  <c:x val="2.6540354330708629E-2"/>
                  <c:y val="-3.9174646368076806E-2"/>
                </c:manualLayout>
              </c:layout>
              <c:showCatName val="1"/>
              <c:showPercent val="1"/>
            </c:dLbl>
            <c:dLbl>
              <c:idx val="2"/>
              <c:layout>
                <c:manualLayout>
                  <c:x val="3.1874939243705651E-2"/>
                  <c:y val="5.8643873138158664E-2"/>
                </c:manualLayout>
              </c:layout>
              <c:showCatName val="1"/>
              <c:showPercent val="1"/>
            </c:dLbl>
            <c:dLbl>
              <c:idx val="5"/>
              <c:layout>
                <c:manualLayout>
                  <c:x val="-4.2239051715757703E-2"/>
                  <c:y val="4.1288229709345835E-2"/>
                </c:manualLayout>
              </c:layout>
              <c:showCatName val="1"/>
              <c:showPercent val="1"/>
            </c:dLbl>
            <c:showCatName val="1"/>
            <c:showPercent val="1"/>
            <c:showLeaderLines val="1"/>
          </c:dLbls>
          <c:cat>
            <c:strRef>
              <c:f>Arkusz1!$A$2:$A$8</c:f>
              <c:strCache>
                <c:ptCount val="7"/>
                <c:pt idx="0">
                  <c:v>słone przekąski</c:v>
                </c:pt>
                <c:pt idx="1">
                  <c:v>jogurty</c:v>
                </c:pt>
                <c:pt idx="2">
                  <c:v>musli</c:v>
                </c:pt>
                <c:pt idx="3">
                  <c:v>nic</c:v>
                </c:pt>
                <c:pt idx="4">
                  <c:v>słodycze</c:v>
                </c:pt>
                <c:pt idx="5">
                  <c:v>inne przekąski</c:v>
                </c:pt>
                <c:pt idx="6">
                  <c:v>owoce</c:v>
                </c:pt>
              </c:strCache>
            </c:strRef>
          </c:cat>
          <c:val>
            <c:numRef>
              <c:f>Arkusz1!$B$2:$B$8</c:f>
              <c:numCache>
                <c:formatCode>General</c:formatCode>
                <c:ptCount val="7"/>
                <c:pt idx="0">
                  <c:v>15</c:v>
                </c:pt>
                <c:pt idx="1">
                  <c:v>4</c:v>
                </c:pt>
                <c:pt idx="2">
                  <c:v>5</c:v>
                </c:pt>
                <c:pt idx="3">
                  <c:v>15</c:v>
                </c:pt>
                <c:pt idx="4">
                  <c:v>44</c:v>
                </c:pt>
                <c:pt idx="5">
                  <c:v>10</c:v>
                </c:pt>
                <c:pt idx="6">
                  <c:v>28</c:v>
                </c:pt>
              </c:numCache>
            </c:numRef>
          </c:val>
        </c:ser>
        <c:dLbls>
          <c:showCatName val="1"/>
          <c:showPercent val="1"/>
        </c:dLbls>
        <c:firstSliceAng val="0"/>
      </c:pieChart>
    </c:plotArea>
    <c:plotVisOnly val="1"/>
  </c:chart>
  <c:txPr>
    <a:bodyPr/>
    <a:lstStyle/>
    <a:p>
      <a:pPr>
        <a:defRPr sz="1800"/>
      </a:pPr>
      <a:endParaRPr lang="pl-PL"/>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pl-PL"/>
  <c:chart>
    <c:autoTitleDeleted val="1"/>
    <c:plotArea>
      <c:layout/>
      <c:pieChart>
        <c:varyColors val="1"/>
        <c:ser>
          <c:idx val="0"/>
          <c:order val="0"/>
          <c:tx>
            <c:strRef>
              <c:f>Arkusz1!$B$1</c:f>
              <c:strCache>
                <c:ptCount val="1"/>
                <c:pt idx="0">
                  <c:v>Sprzedaż</c:v>
                </c:pt>
              </c:strCache>
            </c:strRef>
          </c:tx>
          <c:cat>
            <c:strRef>
              <c:f>Arkusz1!$A$2:$A$4</c:f>
              <c:strCache>
                <c:ptCount val="3"/>
                <c:pt idx="0">
                  <c:v>do 2 godz.</c:v>
                </c:pt>
                <c:pt idx="1">
                  <c:v>2-5 godz.</c:v>
                </c:pt>
                <c:pt idx="2">
                  <c:v>wiecej niż 5 godzin</c:v>
                </c:pt>
              </c:strCache>
            </c:strRef>
          </c:cat>
          <c:val>
            <c:numRef>
              <c:f>Arkusz1!$B$2:$B$4</c:f>
              <c:numCache>
                <c:formatCode>General</c:formatCode>
                <c:ptCount val="3"/>
                <c:pt idx="0">
                  <c:v>41</c:v>
                </c:pt>
                <c:pt idx="1">
                  <c:v>43</c:v>
                </c:pt>
                <c:pt idx="2">
                  <c:v>37</c:v>
                </c:pt>
              </c:numCache>
            </c:numRef>
          </c:val>
        </c:ser>
        <c:dLbls>
          <c:showCatName val="1"/>
          <c:showPercent val="1"/>
        </c:dLbls>
        <c:firstSliceAng val="0"/>
      </c:pieChart>
    </c:plotArea>
    <c:plotVisOnly val="1"/>
  </c:chart>
  <c:txPr>
    <a:bodyPr/>
    <a:lstStyle/>
    <a:p>
      <a:pPr>
        <a:defRPr sz="1800"/>
      </a:pPr>
      <a:endParaRPr lang="pl-PL"/>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pl-PL"/>
  <c:chart>
    <c:autoTitleDeleted val="1"/>
    <c:plotArea>
      <c:layout/>
      <c:pieChart>
        <c:varyColors val="1"/>
        <c:ser>
          <c:idx val="0"/>
          <c:order val="0"/>
          <c:tx>
            <c:strRef>
              <c:f>Arkusz1!$B$1</c:f>
              <c:strCache>
                <c:ptCount val="1"/>
                <c:pt idx="0">
                  <c:v>Kolumna1</c:v>
                </c:pt>
              </c:strCache>
            </c:strRef>
          </c:tx>
          <c:cat>
            <c:strRef>
              <c:f>Arkusz1!$A$2:$A$4</c:f>
              <c:strCache>
                <c:ptCount val="3"/>
                <c:pt idx="0">
                  <c:v>do 15 min</c:v>
                </c:pt>
                <c:pt idx="1">
                  <c:v>15min-1 godz.</c:v>
                </c:pt>
                <c:pt idx="2">
                  <c:v>więcej niż 1 godz.</c:v>
                </c:pt>
              </c:strCache>
            </c:strRef>
          </c:cat>
          <c:val>
            <c:numRef>
              <c:f>Arkusz1!$B$2:$B$4</c:f>
              <c:numCache>
                <c:formatCode>General</c:formatCode>
                <c:ptCount val="3"/>
                <c:pt idx="0">
                  <c:v>15</c:v>
                </c:pt>
                <c:pt idx="1">
                  <c:v>56</c:v>
                </c:pt>
                <c:pt idx="2">
                  <c:v>50</c:v>
                </c:pt>
              </c:numCache>
            </c:numRef>
          </c:val>
        </c:ser>
        <c:dLbls>
          <c:showCatName val="1"/>
          <c:showPercent val="1"/>
        </c:dLbls>
        <c:firstSliceAng val="0"/>
      </c:pieChart>
    </c:plotArea>
    <c:plotVisOnly val="1"/>
  </c:chart>
  <c:txPr>
    <a:bodyPr/>
    <a:lstStyle/>
    <a:p>
      <a:pPr>
        <a:defRPr sz="1800"/>
      </a:pPr>
      <a:endParaRPr lang="pl-PL"/>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pl-PL"/>
  <c:chart>
    <c:autoTitleDeleted val="1"/>
    <c:plotArea>
      <c:layout/>
      <c:pieChart>
        <c:varyColors val="1"/>
        <c:ser>
          <c:idx val="0"/>
          <c:order val="0"/>
          <c:tx>
            <c:strRef>
              <c:f>Arkusz1!$B$1</c:f>
              <c:strCache>
                <c:ptCount val="1"/>
                <c:pt idx="0">
                  <c:v>Sprzedaż</c:v>
                </c:pt>
              </c:strCache>
            </c:strRef>
          </c:tx>
          <c:dLbls>
            <c:dLbl>
              <c:idx val="0"/>
              <c:layout>
                <c:manualLayout>
                  <c:x val="-0.18865983765918148"/>
                  <c:y val="-0.20601471996125464"/>
                </c:manualLayout>
              </c:layout>
              <c:tx>
                <c:rich>
                  <a:bodyPr/>
                  <a:lstStyle/>
                  <a:p>
                    <a:r>
                      <a:rPr lang="en-US" sz="2400" dirty="0" err="1"/>
                      <a:t>regularnie
60%</a:t>
                    </a:r>
                    <a:endParaRPr lang="en-US" sz="2400" dirty="0"/>
                  </a:p>
                </c:rich>
              </c:tx>
              <c:showCatName val="1"/>
              <c:showPercent val="1"/>
            </c:dLbl>
            <c:dLbl>
              <c:idx val="1"/>
              <c:layout>
                <c:manualLayout>
                  <c:x val="0.19038780742684938"/>
                  <c:y val="0.12625379394396286"/>
                </c:manualLayout>
              </c:layout>
              <c:tx>
                <c:rich>
                  <a:bodyPr/>
                  <a:lstStyle/>
                  <a:p>
                    <a:r>
                      <a:rPr lang="en-US" sz="2200" dirty="0" err="1"/>
                      <a:t>nieregularnie
40%</a:t>
                    </a:r>
                    <a:endParaRPr lang="en-US" sz="2200" dirty="0"/>
                  </a:p>
                </c:rich>
              </c:tx>
              <c:showCatName val="1"/>
              <c:showPercent val="1"/>
            </c:dLbl>
            <c:showCatName val="1"/>
            <c:showPercent val="1"/>
            <c:showLeaderLines val="1"/>
          </c:dLbls>
          <c:cat>
            <c:strRef>
              <c:f>Arkusz1!$A$2:$A$3</c:f>
              <c:strCache>
                <c:ptCount val="2"/>
                <c:pt idx="0">
                  <c:v>regularnie</c:v>
                </c:pt>
                <c:pt idx="1">
                  <c:v>nieregularnie</c:v>
                </c:pt>
              </c:strCache>
            </c:strRef>
          </c:cat>
          <c:val>
            <c:numRef>
              <c:f>Arkusz1!$B$2:$B$3</c:f>
              <c:numCache>
                <c:formatCode>General</c:formatCode>
                <c:ptCount val="2"/>
                <c:pt idx="0">
                  <c:v>73</c:v>
                </c:pt>
                <c:pt idx="1">
                  <c:v>48</c:v>
                </c:pt>
              </c:numCache>
            </c:numRef>
          </c:val>
        </c:ser>
        <c:dLbls>
          <c:showCatName val="1"/>
          <c:showPercent val="1"/>
        </c:dLbls>
        <c:firstSliceAng val="0"/>
      </c:pieChart>
    </c:plotArea>
    <c:plotVisOnly val="1"/>
  </c:chart>
  <c:txPr>
    <a:bodyPr/>
    <a:lstStyle/>
    <a:p>
      <a:pPr>
        <a:defRPr sz="1800"/>
      </a:pPr>
      <a:endParaRPr lang="pl-PL"/>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pl-PL"/>
  <c:chart>
    <c:autoTitleDeleted val="1"/>
    <c:plotArea>
      <c:layout/>
      <c:pieChart>
        <c:varyColors val="1"/>
        <c:ser>
          <c:idx val="0"/>
          <c:order val="0"/>
          <c:tx>
            <c:strRef>
              <c:f>Arkusz1!$B$1</c:f>
              <c:strCache>
                <c:ptCount val="1"/>
                <c:pt idx="0">
                  <c:v>Kolumna1</c:v>
                </c:pt>
              </c:strCache>
            </c:strRef>
          </c:tx>
          <c:dLbls>
            <c:dLbl>
              <c:idx val="2"/>
              <c:layout>
                <c:manualLayout>
                  <c:x val="-5.5349834742879363E-2"/>
                  <c:y val="1.8064221912552109E-2"/>
                </c:manualLayout>
              </c:layout>
              <c:showCatName val="1"/>
              <c:showPercent val="1"/>
            </c:dLbl>
            <c:showCatName val="1"/>
            <c:showPercent val="1"/>
            <c:showLeaderLines val="1"/>
          </c:dLbls>
          <c:cat>
            <c:strRef>
              <c:f>Arkusz1!$A$2:$A$4</c:f>
              <c:strCache>
                <c:ptCount val="3"/>
                <c:pt idx="0">
                  <c:v>niedowaga</c:v>
                </c:pt>
                <c:pt idx="1">
                  <c:v>wartość prawidłowa</c:v>
                </c:pt>
                <c:pt idx="2">
                  <c:v>nadwaga</c:v>
                </c:pt>
              </c:strCache>
            </c:strRef>
          </c:cat>
          <c:val>
            <c:numRef>
              <c:f>Arkusz1!$B$2:$B$4</c:f>
              <c:numCache>
                <c:formatCode>General</c:formatCode>
                <c:ptCount val="3"/>
                <c:pt idx="0">
                  <c:v>46</c:v>
                </c:pt>
                <c:pt idx="1">
                  <c:v>65</c:v>
                </c:pt>
                <c:pt idx="2">
                  <c:v>10</c:v>
                </c:pt>
              </c:numCache>
            </c:numRef>
          </c:val>
        </c:ser>
        <c:dLbls>
          <c:showCatName val="1"/>
          <c:showPercent val="1"/>
        </c:dLbls>
        <c:firstSliceAng val="0"/>
      </c:pieChart>
    </c:plotArea>
    <c:plotVisOnly val="1"/>
  </c:chart>
  <c:txPr>
    <a:bodyPr/>
    <a:lstStyle/>
    <a:p>
      <a:pPr>
        <a:defRPr sz="1800"/>
      </a:pPr>
      <a:endParaRPr lang="pl-PL"/>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5E026A5-EF91-46DF-B29D-D1323776136D}" type="datetimeFigureOut">
              <a:rPr lang="pl-PL" smtClean="0"/>
              <a:pPr/>
              <a:t>2017-01-25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F94E14B-4946-4147-95AE-797F1F645C85}"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5E026A5-EF91-46DF-B29D-D1323776136D}" type="datetimeFigureOut">
              <a:rPr lang="pl-PL" smtClean="0"/>
              <a:pPr/>
              <a:t>2017-01-25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F94E14B-4946-4147-95AE-797F1F645C85}"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5E026A5-EF91-46DF-B29D-D1323776136D}" type="datetimeFigureOut">
              <a:rPr lang="pl-PL" smtClean="0"/>
              <a:pPr/>
              <a:t>2017-01-25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F94E14B-4946-4147-95AE-797F1F645C85}"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5E026A5-EF91-46DF-B29D-D1323776136D}" type="datetimeFigureOut">
              <a:rPr lang="pl-PL" smtClean="0"/>
              <a:pPr/>
              <a:t>2017-01-25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F94E14B-4946-4147-95AE-797F1F645C85}"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D5E026A5-EF91-46DF-B29D-D1323776136D}" type="datetimeFigureOut">
              <a:rPr lang="pl-PL" smtClean="0"/>
              <a:pPr/>
              <a:t>2017-01-25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F94E14B-4946-4147-95AE-797F1F645C85}"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5E026A5-EF91-46DF-B29D-D1323776136D}" type="datetimeFigureOut">
              <a:rPr lang="pl-PL" smtClean="0"/>
              <a:pPr/>
              <a:t>2017-01-25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F94E14B-4946-4147-95AE-797F1F645C85}"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5E026A5-EF91-46DF-B29D-D1323776136D}" type="datetimeFigureOut">
              <a:rPr lang="pl-PL" smtClean="0"/>
              <a:pPr/>
              <a:t>2017-01-25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F94E14B-4946-4147-95AE-797F1F645C85}"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5E026A5-EF91-46DF-B29D-D1323776136D}" type="datetimeFigureOut">
              <a:rPr lang="pl-PL" smtClean="0"/>
              <a:pPr/>
              <a:t>2017-01-25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F94E14B-4946-4147-95AE-797F1F645C85}"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5E026A5-EF91-46DF-B29D-D1323776136D}" type="datetimeFigureOut">
              <a:rPr lang="pl-PL" smtClean="0"/>
              <a:pPr/>
              <a:t>2017-01-25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F94E14B-4946-4147-95AE-797F1F645C85}"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5E026A5-EF91-46DF-B29D-D1323776136D}" type="datetimeFigureOut">
              <a:rPr lang="pl-PL" smtClean="0"/>
              <a:pPr/>
              <a:t>2017-01-25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F94E14B-4946-4147-95AE-797F1F645C85}"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5E026A5-EF91-46DF-B29D-D1323776136D}" type="datetimeFigureOut">
              <a:rPr lang="pl-PL" smtClean="0"/>
              <a:pPr/>
              <a:t>2017-01-25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F94E14B-4946-4147-95AE-797F1F645C85}"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026A5-EF91-46DF-B29D-D1323776136D}" type="datetimeFigureOut">
              <a:rPr lang="pl-PL" smtClean="0"/>
              <a:pPr/>
              <a:t>2017-01-25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4E14B-4946-4147-95AE-797F1F645C85}"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13000" dirty="0" smtClean="0"/>
              <a:t>Żyj zdrowo i sportowo</a:t>
            </a:r>
            <a:endParaRPr lang="pl-PL" sz="13000" dirty="0"/>
          </a:p>
        </p:txBody>
      </p:sp>
      <p:sp>
        <p:nvSpPr>
          <p:cNvPr id="3" name="Podtytuł 2"/>
          <p:cNvSpPr>
            <a:spLocks noGrp="1"/>
          </p:cNvSpPr>
          <p:nvPr>
            <p:ph type="subTitle" idx="1"/>
          </p:nvPr>
        </p:nvSpPr>
        <p:spPr>
          <a:xfrm flipH="1" flipV="1">
            <a:off x="1403648" y="5373216"/>
            <a:ext cx="4824536" cy="382488"/>
          </a:xfrm>
        </p:spPr>
        <p:txBody>
          <a:bodyPr>
            <a:normAutofit fontScale="70000" lnSpcReduction="20000"/>
          </a:bodyPr>
          <a:lstStyle/>
          <a:p>
            <a:endParaRPr lang="pl-PL"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Inne choroby</a:t>
            </a:r>
            <a:endParaRPr lang="pl-PL" dirty="0"/>
          </a:p>
        </p:txBody>
      </p:sp>
      <p:sp>
        <p:nvSpPr>
          <p:cNvPr id="3" name="Symbol zastępczy zawartości 2"/>
          <p:cNvSpPr>
            <a:spLocks noGrp="1"/>
          </p:cNvSpPr>
          <p:nvPr>
            <p:ph idx="1"/>
          </p:nvPr>
        </p:nvSpPr>
        <p:spPr/>
        <p:txBody>
          <a:bodyPr>
            <a:normAutofit fontScale="92500" lnSpcReduction="10000"/>
          </a:bodyPr>
          <a:lstStyle/>
          <a:p>
            <a:pPr>
              <a:buNone/>
            </a:pPr>
            <a:r>
              <a:rPr lang="pl-PL" dirty="0" smtClean="0"/>
              <a:t>    </a:t>
            </a:r>
            <a:r>
              <a:rPr lang="pl-PL" sz="4000" dirty="0" smtClean="0"/>
              <a:t>Otyłość</a:t>
            </a:r>
            <a:r>
              <a:rPr lang="pl-PL" dirty="0" smtClean="0"/>
              <a:t> - nadmierne nagromadzenie tkanki tłuszczowej w organizmie, przekraczające jego fizjologiczne potrzeby i możliwości adaptacyjne, mogące prowadzić do niekorzystnych skutków dla zdrowia. Za otyłość uważa się stan, w którym tkanka tłuszczowa stanowi więcej niż 20% całkowitej masy ciała u mężczyzn oraz 25% u kobiet. Otyłości towarzyszy </a:t>
            </a:r>
            <a:r>
              <a:rPr lang="pl-PL" b="1" dirty="0" smtClean="0"/>
              <a:t>nadwaga</a:t>
            </a:r>
            <a:r>
              <a:rPr lang="pl-PL" dirty="0" smtClean="0"/>
              <a:t>, czyli nadmierna masa ciała powyżej masy optymalnej.</a:t>
            </a:r>
            <a:endParaRPr lang="pl-PL" dirty="0"/>
          </a:p>
        </p:txBody>
      </p:sp>
    </p:spTree>
  </p:cSld>
  <p:clrMapOvr>
    <a:masterClrMapping/>
  </p:clrMapOvr>
  <p:transition>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dirty="0"/>
          </a:p>
        </p:txBody>
      </p:sp>
      <p:pic>
        <p:nvPicPr>
          <p:cNvPr id="1026" name="Picture 2" descr="Znalezione obrazy dla zapytania otyłość"/>
          <p:cNvPicPr>
            <a:picLocks noChangeAspect="1" noChangeArrowheads="1"/>
          </p:cNvPicPr>
          <p:nvPr/>
        </p:nvPicPr>
        <p:blipFill>
          <a:blip r:embed="rId2" cstate="print"/>
          <a:srcRect/>
          <a:stretch>
            <a:fillRect/>
          </a:stretch>
        </p:blipFill>
        <p:spPr bwMode="auto">
          <a:xfrm>
            <a:off x="467544" y="764704"/>
            <a:ext cx="4078328" cy="2304256"/>
          </a:xfrm>
          <a:prstGeom prst="rect">
            <a:avLst/>
          </a:prstGeom>
          <a:noFill/>
        </p:spPr>
      </p:pic>
      <p:sp>
        <p:nvSpPr>
          <p:cNvPr id="1028" name="AutoShape 4" descr="Znalezione obrazy dla zapytania otyłość kobiet bik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0" name="AutoShape 6" descr="Znalezione obrazy dla zapytania otyłość kobiet bik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32" name="Picture 8" descr="Znalezione obrazy dla zapytania otyłość kobiet bikini"/>
          <p:cNvPicPr>
            <a:picLocks noChangeAspect="1" noChangeArrowheads="1"/>
          </p:cNvPicPr>
          <p:nvPr/>
        </p:nvPicPr>
        <p:blipFill>
          <a:blip r:embed="rId3" cstate="print"/>
          <a:srcRect r="7300"/>
          <a:stretch>
            <a:fillRect/>
          </a:stretch>
        </p:blipFill>
        <p:spPr bwMode="auto">
          <a:xfrm>
            <a:off x="4788024" y="1052736"/>
            <a:ext cx="4108564" cy="4680520"/>
          </a:xfrm>
          <a:prstGeom prst="rect">
            <a:avLst/>
          </a:prstGeom>
          <a:noFill/>
        </p:spPr>
      </p:pic>
      <p:pic>
        <p:nvPicPr>
          <p:cNvPr id="1034" name="Picture 10" descr="Znalezione obrazy dla zapytania otyłość dzieci"/>
          <p:cNvPicPr>
            <a:picLocks noChangeAspect="1" noChangeArrowheads="1"/>
          </p:cNvPicPr>
          <p:nvPr/>
        </p:nvPicPr>
        <p:blipFill>
          <a:blip r:embed="rId4" cstate="print"/>
          <a:srcRect/>
          <a:stretch>
            <a:fillRect/>
          </a:stretch>
        </p:blipFill>
        <p:spPr bwMode="auto">
          <a:xfrm>
            <a:off x="395536" y="3429000"/>
            <a:ext cx="4320480" cy="2752194"/>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Osteoporoza </a:t>
            </a:r>
            <a:endParaRPr lang="pl-PL" dirty="0"/>
          </a:p>
        </p:txBody>
      </p:sp>
      <p:sp>
        <p:nvSpPr>
          <p:cNvPr id="3" name="Symbol zastępczy zawartości 2"/>
          <p:cNvSpPr>
            <a:spLocks noGrp="1"/>
          </p:cNvSpPr>
          <p:nvPr>
            <p:ph idx="1"/>
          </p:nvPr>
        </p:nvSpPr>
        <p:spPr>
          <a:xfrm>
            <a:off x="457200" y="1600201"/>
            <a:ext cx="3610744" cy="4349080"/>
          </a:xfrm>
        </p:spPr>
        <p:txBody>
          <a:bodyPr>
            <a:normAutofit fontScale="85000" lnSpcReduction="20000"/>
          </a:bodyPr>
          <a:lstStyle/>
          <a:p>
            <a:pPr>
              <a:buNone/>
            </a:pPr>
            <a:r>
              <a:rPr lang="pl-PL" sz="4400" dirty="0" smtClean="0"/>
              <a:t>Osteoporoza</a:t>
            </a:r>
            <a:r>
              <a:rPr lang="pl-PL" dirty="0" smtClean="0"/>
              <a:t> inaczej </a:t>
            </a:r>
            <a:r>
              <a:rPr lang="pl-PL" b="1" dirty="0" smtClean="0"/>
              <a:t>zrzeszotnienie kośc</a:t>
            </a:r>
            <a:r>
              <a:rPr lang="pl-PL" dirty="0" smtClean="0"/>
              <a:t>i, to choroba, w przebiegu której dochodzi do zaniku tkanki kostnej, w konsekwencji czego zwiększa się częstość występowania złamań.</a:t>
            </a:r>
            <a:br>
              <a:rPr lang="pl-PL" dirty="0" smtClean="0"/>
            </a:br>
            <a:r>
              <a:rPr lang="pl-PL" dirty="0" smtClean="0"/>
              <a:t/>
            </a:r>
            <a:br>
              <a:rPr lang="pl-PL" dirty="0" smtClean="0"/>
            </a:br>
            <a:endParaRPr lang="pl-PL" dirty="0"/>
          </a:p>
        </p:txBody>
      </p:sp>
      <p:pic>
        <p:nvPicPr>
          <p:cNvPr id="54274" name="Picture 2" descr="Znalezione obrazy dla zapytania osteoporoza"/>
          <p:cNvPicPr>
            <a:picLocks noChangeAspect="1" noChangeArrowheads="1"/>
          </p:cNvPicPr>
          <p:nvPr/>
        </p:nvPicPr>
        <p:blipFill>
          <a:blip r:embed="rId2" cstate="print"/>
          <a:srcRect/>
          <a:stretch>
            <a:fillRect/>
          </a:stretch>
        </p:blipFill>
        <p:spPr bwMode="auto">
          <a:xfrm>
            <a:off x="4572000" y="1916832"/>
            <a:ext cx="3810000" cy="3048001"/>
          </a:xfrm>
          <a:prstGeom prst="rect">
            <a:avLst/>
          </a:prstGeom>
          <a:noFill/>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675456"/>
            <a:ext cx="8229600" cy="1949078"/>
          </a:xfrm>
        </p:spPr>
        <p:txBody>
          <a:bodyPr>
            <a:normAutofit/>
          </a:bodyPr>
          <a:lstStyle/>
          <a:p>
            <a:r>
              <a:rPr lang="pl-PL" sz="5000" dirty="0" smtClean="0"/>
              <a:t>Piramida zdrowego odżywiania</a:t>
            </a:r>
            <a:endParaRPr lang="pl-PL" sz="5000" dirty="0"/>
          </a:p>
        </p:txBody>
      </p:sp>
      <p:pic>
        <p:nvPicPr>
          <p:cNvPr id="4" name="Symbol zastępczy zawartości 3" descr="ddd.jpg"/>
          <p:cNvPicPr>
            <a:picLocks noGrp="1" noChangeAspect="1"/>
          </p:cNvPicPr>
          <p:nvPr>
            <p:ph idx="1"/>
          </p:nvPr>
        </p:nvPicPr>
        <p:blipFill>
          <a:blip r:embed="rId2" cstate="print"/>
          <a:stretch>
            <a:fillRect/>
          </a:stretch>
        </p:blipFill>
        <p:spPr>
          <a:xfrm>
            <a:off x="251520" y="764704"/>
            <a:ext cx="5184576" cy="5877272"/>
          </a:xfrm>
        </p:spPr>
      </p:pic>
      <p:sp>
        <p:nvSpPr>
          <p:cNvPr id="5" name="Prostokąt 4"/>
          <p:cNvSpPr/>
          <p:nvPr/>
        </p:nvSpPr>
        <p:spPr>
          <a:xfrm>
            <a:off x="5580112" y="620688"/>
            <a:ext cx="2736304" cy="6186309"/>
          </a:xfrm>
          <a:prstGeom prst="rect">
            <a:avLst/>
          </a:prstGeom>
        </p:spPr>
        <p:txBody>
          <a:bodyPr wrap="square">
            <a:spAutoFit/>
          </a:bodyPr>
          <a:lstStyle/>
          <a:p>
            <a:pPr algn="ctr"/>
            <a:r>
              <a:rPr lang="pl-PL" b="1" dirty="0" smtClean="0"/>
              <a:t>Piramida zdrowego żywienia (zwana też piramidą zdrowia, piramidą racjonalnego żywienia bądź prawidłowego żywienia), powstała po to aby określić jakie produkty należy jeść często a jakie rzadziej. Piramida to swego rodzaju zasady zdrowego żywienia. Powinna on zmienić nasze nawyki żywieniowe i przypominać aby być aktywnym każdego dnia i wybierać zdrowe produkty. Piramida składa się z kilku poziomów, którym odpowiadają konkretne rodzaje produktów</a:t>
            </a:r>
            <a:endParaRPr lang="pl-PL" dirty="0"/>
          </a:p>
        </p:txBody>
      </p:sp>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8 przykazań zdrowego odżywiania </a:t>
            </a:r>
            <a:endParaRPr lang="pl-PL" dirty="0"/>
          </a:p>
        </p:txBody>
      </p:sp>
      <p:sp>
        <p:nvSpPr>
          <p:cNvPr id="3" name="Symbol zastępczy zawartości 2"/>
          <p:cNvSpPr>
            <a:spLocks noGrp="1"/>
          </p:cNvSpPr>
          <p:nvPr>
            <p:ph idx="1"/>
          </p:nvPr>
        </p:nvSpPr>
        <p:spPr/>
        <p:txBody>
          <a:bodyPr/>
          <a:lstStyle/>
          <a:p>
            <a:pPr marL="514350" indent="-514350">
              <a:buAutoNum type="arabicPeriod"/>
            </a:pPr>
            <a:r>
              <a:rPr lang="pl-PL" dirty="0" smtClean="0"/>
              <a:t>Podstawą codziennej diety są produkty zbożowe. </a:t>
            </a:r>
          </a:p>
          <a:p>
            <a:pPr marL="514350" indent="-514350">
              <a:buAutoNum type="arabicPeriod"/>
            </a:pPr>
            <a:r>
              <a:rPr lang="pl-PL" dirty="0" smtClean="0"/>
              <a:t>Jedz warzywa i owoce zarówno świeże, a także w postaci soków.</a:t>
            </a:r>
          </a:p>
          <a:p>
            <a:pPr marL="514350" indent="-514350">
              <a:buAutoNum type="arabicPeriod"/>
            </a:pPr>
            <a:r>
              <a:rPr lang="pl-PL" dirty="0" smtClean="0"/>
              <a:t>Pamiętaj o mleku i przetworach mlecznych (dwie szklanki mleka dziennie!).</a:t>
            </a:r>
          </a:p>
          <a:p>
            <a:pPr marL="514350" indent="-514350">
              <a:buAutoNum type="arabicPeriod"/>
            </a:pPr>
            <a:r>
              <a:rPr lang="pl-PL" dirty="0" smtClean="0"/>
              <a:t>Kilka razy w tygodniu jedz chude mięso i ryby.</a:t>
            </a:r>
          </a:p>
          <a:p>
            <a:pPr marL="514350" indent="-514350">
              <a:buAutoNum type="arabicPeriod"/>
            </a:pPr>
            <a:endParaRPr lang="pl-PL" dirty="0" smtClean="0"/>
          </a:p>
          <a:p>
            <a:pPr marL="514350" indent="-514350">
              <a:buAutoNum type="arabicPeriod"/>
            </a:pPr>
            <a:endParaRPr lang="pl-PL" dirty="0" smtClean="0"/>
          </a:p>
          <a:p>
            <a:pPr marL="514350" indent="-514350">
              <a:buAutoNum type="arabicPeriod"/>
            </a:pPr>
            <a:endParaRPr lang="pl-PL" dirty="0" smtClean="0"/>
          </a:p>
          <a:p>
            <a:pPr marL="514350" indent="-514350">
              <a:buAutoNum type="arabicPeriod"/>
            </a:pPr>
            <a:endParaRPr lang="pl-PL" dirty="0" smtClean="0"/>
          </a:p>
          <a:p>
            <a:pPr marL="514350" indent="-514350">
              <a:buNone/>
            </a:pPr>
            <a:endParaRPr lang="pl-PL" dirty="0"/>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ctrTitle"/>
          </p:nvPr>
        </p:nvSpPr>
        <p:spPr/>
        <p:txBody>
          <a:bodyPr/>
          <a:lstStyle/>
          <a:p>
            <a:r>
              <a:rPr lang="pl-PL" dirty="0" smtClean="0"/>
              <a:t/>
            </a:r>
            <a:br>
              <a:rPr lang="pl-PL" dirty="0" smtClean="0"/>
            </a:br>
            <a:endParaRPr lang="pl-PL" dirty="0"/>
          </a:p>
        </p:txBody>
      </p:sp>
      <p:sp>
        <p:nvSpPr>
          <p:cNvPr id="8" name="Podtytuł 7"/>
          <p:cNvSpPr>
            <a:spLocks noGrp="1"/>
          </p:cNvSpPr>
          <p:nvPr>
            <p:ph type="subTitle" idx="1"/>
          </p:nvPr>
        </p:nvSpPr>
        <p:spPr>
          <a:xfrm>
            <a:off x="755576" y="332656"/>
            <a:ext cx="7016824" cy="5306144"/>
          </a:xfrm>
        </p:spPr>
        <p:txBody>
          <a:bodyPr/>
          <a:lstStyle/>
          <a:p>
            <a:pPr marL="514350" indent="-514350" algn="l"/>
            <a:r>
              <a:rPr lang="pl-PL" dirty="0" smtClean="0"/>
              <a:t>5. Uważaj na tłuszcze, możesz spożyć tylko 2 łyżeczki dziennie w postaci surowej.</a:t>
            </a:r>
          </a:p>
          <a:p>
            <a:pPr marL="514350" indent="-514350" algn="l"/>
            <a:r>
              <a:rPr lang="pl-PL" dirty="0" smtClean="0"/>
              <a:t>6. Słodycze jedz tylko kilka razy na     miesiąc!!!</a:t>
            </a:r>
          </a:p>
          <a:p>
            <a:pPr marL="514350" indent="-514350" algn="l">
              <a:buAutoNum type="arabicPeriod" startAt="7"/>
            </a:pPr>
            <a:r>
              <a:rPr lang="pl-PL" dirty="0" smtClean="0"/>
              <a:t>Nie zapomnij o wodzie! </a:t>
            </a:r>
          </a:p>
          <a:p>
            <a:pPr marL="514350" indent="-514350" algn="l">
              <a:buAutoNum type="arabicPeriod" startAt="7"/>
            </a:pPr>
            <a:r>
              <a:rPr lang="pl-PL" dirty="0" smtClean="0"/>
              <a:t>Poświęcaj minimum 30 minut dziennie na aktywność fizyczną o umiarkowanej lub dużej intensywności</a:t>
            </a:r>
          </a:p>
          <a:p>
            <a:pPr marL="514350" indent="-514350" algn="l">
              <a:buAutoNum type="arabicPeriod" startAt="7"/>
            </a:pPr>
            <a:endParaRPr lang="pl-PL" dirty="0" smtClean="0"/>
          </a:p>
          <a:p>
            <a:pPr algn="l"/>
            <a:endParaRPr lang="pl-PL"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0"/>
            <a:ext cx="8229600" cy="1143000"/>
          </a:xfrm>
        </p:spPr>
        <p:txBody>
          <a:bodyPr/>
          <a:lstStyle/>
          <a:p>
            <a:r>
              <a:rPr lang="pl-PL" dirty="0" smtClean="0"/>
              <a:t>Czytaj etykiety!</a:t>
            </a:r>
            <a:endParaRPr lang="pl-PL" dirty="0"/>
          </a:p>
        </p:txBody>
      </p:sp>
      <p:sp>
        <p:nvSpPr>
          <p:cNvPr id="3" name="Symbol zastępczy zawartości 2"/>
          <p:cNvSpPr>
            <a:spLocks noGrp="1"/>
          </p:cNvSpPr>
          <p:nvPr>
            <p:ph idx="1"/>
          </p:nvPr>
        </p:nvSpPr>
        <p:spPr>
          <a:xfrm>
            <a:off x="467544" y="1196752"/>
            <a:ext cx="8229600" cy="4525963"/>
          </a:xfrm>
        </p:spPr>
        <p:txBody>
          <a:bodyPr>
            <a:normAutofit/>
          </a:bodyPr>
          <a:lstStyle/>
          <a:p>
            <a:pPr>
              <a:buNone/>
            </a:pPr>
            <a:r>
              <a:rPr lang="pl-PL" sz="2400" b="1" dirty="0" smtClean="0"/>
              <a:t>    Wszystkie produkty żywnościowe objęte są obowiązkiem znakowania</a:t>
            </a:r>
            <a:r>
              <a:rPr lang="pl-PL" sz="2400" dirty="0" smtClean="0"/>
              <a:t>. Przed zakupem należy zapoznać się z informacjami umieszczonymi na etykiecie dotyczącymi składników, terminu przydatności do spożycia, warunków przechowywania i sposobu przygotowania produktu. Należy też zwrócić uwagę na zawartość netto. Cenną informacją, która pojawia się na większości produktów spożywczych jest ich </a:t>
            </a:r>
            <a:r>
              <a:rPr lang="pl-PL" sz="2400" b="1" dirty="0" smtClean="0"/>
              <a:t>wartość odżywcza</a:t>
            </a:r>
            <a:r>
              <a:rPr lang="pl-PL" sz="2400" dirty="0" smtClean="0"/>
              <a:t>, dzięki której dowiesz się m.in. jaką wartość energetyczną ma dany produkt.</a:t>
            </a:r>
            <a:endParaRPr lang="pl-PL" sz="2400" dirty="0"/>
          </a:p>
        </p:txBody>
      </p:sp>
      <p:pic>
        <p:nvPicPr>
          <p:cNvPr id="1026" name="Picture 2" descr="Znalezione obrazy dla zapytania etykiety żywność"/>
          <p:cNvPicPr>
            <a:picLocks noChangeAspect="1" noChangeArrowheads="1"/>
          </p:cNvPicPr>
          <p:nvPr/>
        </p:nvPicPr>
        <p:blipFill>
          <a:blip r:embed="rId2" cstate="print"/>
          <a:srcRect/>
          <a:stretch>
            <a:fillRect/>
          </a:stretch>
        </p:blipFill>
        <p:spPr bwMode="auto">
          <a:xfrm>
            <a:off x="2843807" y="4653136"/>
            <a:ext cx="3392377" cy="1908212"/>
          </a:xfrm>
          <a:prstGeom prst="rect">
            <a:avLst/>
          </a:prstGeom>
          <a:noFill/>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620688"/>
            <a:ext cx="8229600" cy="5472608"/>
          </a:xfrm>
        </p:spPr>
        <p:txBody>
          <a:bodyPr>
            <a:noAutofit/>
          </a:bodyPr>
          <a:lstStyle/>
          <a:p>
            <a:r>
              <a:rPr lang="pl-PL" sz="5400" dirty="0" smtClean="0"/>
              <a:t>W naszym gimnazjum przeprowadziliśmy ankiety dotyczące zdrowego trybu życia. Ankietowanych było 121 na 143 uczniów. </a:t>
            </a:r>
            <a:endParaRPr lang="pl-PL" sz="5400" dirty="0"/>
          </a:p>
        </p:txBody>
      </p:sp>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t>Ile posiłków dziennie zjadasz?</a:t>
            </a:r>
            <a:endParaRPr lang="pl-PL" dirty="0"/>
          </a:p>
        </p:txBody>
      </p:sp>
      <p:graphicFrame>
        <p:nvGraphicFramePr>
          <p:cNvPr id="5" name="Symbol zastępczy zawartości 4"/>
          <p:cNvGraphicFramePr>
            <a:graphicFrameLocks noGrp="1"/>
          </p:cNvGraphicFramePr>
          <p:nvPr>
            <p:ph idx="1"/>
          </p:nvPr>
        </p:nvGraphicFramePr>
        <p:xfrm>
          <a:off x="467544" y="1556792"/>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 codziennie jesz śniadanie?</a:t>
            </a:r>
            <a:endParaRPr lang="pl-PL" dirty="0"/>
          </a:p>
        </p:txBody>
      </p:sp>
      <p:graphicFrame>
        <p:nvGraphicFramePr>
          <p:cNvPr id="7" name="Symbol zastępczy zawartości 6"/>
          <p:cNvGraphicFramePr>
            <a:graphicFrameLocks noGrp="1"/>
          </p:cNvGraphicFramePr>
          <p:nvPr>
            <p:ph idx="1"/>
          </p:nvPr>
        </p:nvGraphicFramePr>
        <p:xfrm>
          <a:off x="1475656" y="1916832"/>
          <a:ext cx="5760640" cy="33123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187624" y="1628800"/>
            <a:ext cx="6804248"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Naszą pracę podzieliłyśmy na dwie części:</a:t>
            </a:r>
            <a:endParaRPr kumimoji="0" lang="pl-PL"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Pierwszą dotyczącą odżywiania</a:t>
            </a:r>
            <a:r>
              <a:rPr kumimoji="0" lang="pl-PL" sz="32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i </a:t>
            </a:r>
            <a:r>
              <a:rPr kumimoji="0" lang="pl-PL"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chorób związanych z nieprawidłowym żywieniem oraz drugą dotyczącą wyników  ankiet przeprowadzonych w naszej szkole.</a:t>
            </a:r>
            <a:endParaRPr kumimoji="0" lang="pl-PL"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Spożywasz owoce? </a:t>
            </a:r>
            <a:endParaRPr lang="pl-PL" dirty="0"/>
          </a:p>
        </p:txBody>
      </p:sp>
      <p:graphicFrame>
        <p:nvGraphicFramePr>
          <p:cNvPr id="4" name="Symbol zastępczy zawartości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Spożywasz </a:t>
            </a:r>
            <a:r>
              <a:rPr lang="pl-PL" dirty="0" err="1" smtClean="0"/>
              <a:t>fast</a:t>
            </a:r>
            <a:r>
              <a:rPr lang="pl-PL" dirty="0" smtClean="0"/>
              <a:t>- </a:t>
            </a:r>
            <a:r>
              <a:rPr lang="pl-PL" dirty="0" err="1" smtClean="0"/>
              <a:t>foody</a:t>
            </a:r>
            <a:r>
              <a:rPr lang="pl-PL" dirty="0" smtClean="0"/>
              <a:t>?</a:t>
            </a:r>
            <a:endParaRPr lang="pl-PL" dirty="0"/>
          </a:p>
        </p:txBody>
      </p:sp>
      <p:graphicFrame>
        <p:nvGraphicFramePr>
          <p:cNvPr id="4" name="Symbol zastępczy zawartości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cover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Co najczęściej przegryzasz między posiłkami?</a:t>
            </a:r>
            <a:endParaRPr lang="pl-PL" dirty="0"/>
          </a:p>
        </p:txBody>
      </p:sp>
      <p:graphicFrame>
        <p:nvGraphicFramePr>
          <p:cNvPr id="4" name="Symbol zastępczy zawartości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Ile czasu w ciągu dnia spędzasz przed komputerem/komórką?</a:t>
            </a:r>
            <a:endParaRPr lang="pl-PL" dirty="0"/>
          </a:p>
        </p:txBody>
      </p:sp>
      <p:graphicFrame>
        <p:nvGraphicFramePr>
          <p:cNvPr id="4" name="Symbol zastępczy zawartości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heel spokes="2"/>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Ile czasu w ciągu dnia spędzasz na świeżym powietrzu?</a:t>
            </a:r>
            <a:endParaRPr lang="pl-PL" dirty="0"/>
          </a:p>
        </p:txBody>
      </p:sp>
      <p:graphicFrame>
        <p:nvGraphicFramePr>
          <p:cNvPr id="4" name="Symbol zastępczy zawartości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Uprawiasz sport? </a:t>
            </a:r>
            <a:endParaRPr lang="pl-PL" dirty="0"/>
          </a:p>
        </p:txBody>
      </p:sp>
      <p:graphicFrame>
        <p:nvGraphicFramePr>
          <p:cNvPr id="4" name="Symbol zastępczy zawartości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Wskaźnik BMI wykazał, że:</a:t>
            </a:r>
            <a:endParaRPr lang="pl-PL" dirty="0"/>
          </a:p>
        </p:txBody>
      </p:sp>
      <p:graphicFrame>
        <p:nvGraphicFramePr>
          <p:cNvPr id="4" name="Symbol zastępczy zawartości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heel spokes="3"/>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Sporty, które uczniowie najchętniej uprawiają:</a:t>
            </a:r>
            <a:endParaRPr lang="pl-PL" dirty="0"/>
          </a:p>
        </p:txBody>
      </p:sp>
      <p:sp>
        <p:nvSpPr>
          <p:cNvPr id="3" name="Symbol zastępczy zawartości 2"/>
          <p:cNvSpPr>
            <a:spLocks noGrp="1"/>
          </p:cNvSpPr>
          <p:nvPr>
            <p:ph idx="1"/>
          </p:nvPr>
        </p:nvSpPr>
        <p:spPr/>
        <p:txBody>
          <a:bodyPr/>
          <a:lstStyle/>
          <a:p>
            <a:r>
              <a:rPr lang="pl-PL" dirty="0" smtClean="0"/>
              <a:t>Biegi</a:t>
            </a:r>
          </a:p>
          <a:p>
            <a:r>
              <a:rPr lang="pl-PL" dirty="0" smtClean="0"/>
              <a:t>Piłka nożna, ręczna, siatkowa i koszykowa</a:t>
            </a:r>
          </a:p>
          <a:p>
            <a:r>
              <a:rPr lang="pl-PL" dirty="0" smtClean="0"/>
              <a:t>Taniec i gimnastyka</a:t>
            </a:r>
          </a:p>
          <a:p>
            <a:r>
              <a:rPr lang="pl-PL" dirty="0" smtClean="0"/>
              <a:t>Sporty zimowe</a:t>
            </a:r>
          </a:p>
          <a:p>
            <a:r>
              <a:rPr lang="pl-PL" dirty="0" smtClean="0"/>
              <a:t>Siłownia</a:t>
            </a:r>
          </a:p>
          <a:p>
            <a:r>
              <a:rPr lang="pl-PL" dirty="0" smtClean="0"/>
              <a:t>Rower</a:t>
            </a:r>
          </a:p>
          <a:p>
            <a:pPr>
              <a:buNone/>
            </a:pPr>
            <a:endParaRPr lang="pl-PL" dirty="0"/>
          </a:p>
        </p:txBody>
      </p:sp>
    </p:spTree>
  </p:cSld>
  <p:clrMapOvr>
    <a:masterClrMapping/>
  </p:clrMapOvr>
  <p:transition>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Znalezione obrazy dla zapytania kolarze"/>
          <p:cNvPicPr>
            <a:picLocks noChangeAspect="1" noChangeArrowheads="1"/>
          </p:cNvPicPr>
          <p:nvPr/>
        </p:nvPicPr>
        <p:blipFill>
          <a:blip r:embed="rId2" cstate="print"/>
          <a:srcRect/>
          <a:stretch>
            <a:fillRect/>
          </a:stretch>
        </p:blipFill>
        <p:spPr bwMode="auto">
          <a:xfrm>
            <a:off x="3059832" y="2780928"/>
            <a:ext cx="5715000" cy="3743325"/>
          </a:xfrm>
          <a:prstGeom prst="rect">
            <a:avLst/>
          </a:prstGeom>
          <a:noFill/>
        </p:spPr>
      </p:pic>
      <p:sp>
        <p:nvSpPr>
          <p:cNvPr id="5" name="Tytuł 4"/>
          <p:cNvSpPr>
            <a:spLocks noGrp="1"/>
          </p:cNvSpPr>
          <p:nvPr>
            <p:ph type="title"/>
          </p:nvPr>
        </p:nvSpPr>
        <p:spPr>
          <a:xfrm>
            <a:off x="467544" y="188640"/>
            <a:ext cx="8229600" cy="2074242"/>
          </a:xfrm>
        </p:spPr>
        <p:txBody>
          <a:bodyPr/>
          <a:lstStyle/>
          <a:p>
            <a:r>
              <a:rPr lang="pl-PL" sz="5400" dirty="0" smtClean="0"/>
              <a:t>Kolarstwo</a:t>
            </a:r>
            <a:endParaRPr lang="pl-PL" sz="5400" dirty="0"/>
          </a:p>
        </p:txBody>
      </p:sp>
      <p:sp>
        <p:nvSpPr>
          <p:cNvPr id="6" name="Prostokąt 5"/>
          <p:cNvSpPr/>
          <p:nvPr/>
        </p:nvSpPr>
        <p:spPr>
          <a:xfrm>
            <a:off x="323528" y="1628800"/>
            <a:ext cx="4572000" cy="923330"/>
          </a:xfrm>
          <a:prstGeom prst="rect">
            <a:avLst/>
          </a:prstGeom>
        </p:spPr>
        <p:txBody>
          <a:bodyPr>
            <a:spAutoFit/>
          </a:bodyPr>
          <a:lstStyle/>
          <a:p>
            <a:r>
              <a:rPr lang="pl-PL" b="1" dirty="0" smtClean="0"/>
              <a:t>Kolarstwo</a:t>
            </a:r>
            <a:r>
              <a:rPr lang="pl-PL" dirty="0" smtClean="0"/>
              <a:t> – bardzo szeroki termin, odnoszący się do wielu dyscyplin, zawsze jednak związanych z korzystaniem z roweru</a:t>
            </a:r>
            <a:endParaRPr lang="pl-PL" dirty="0"/>
          </a:p>
        </p:txBody>
      </p:sp>
    </p:spTree>
  </p:cSld>
  <p:clrMapOvr>
    <a:masterClrMapping/>
  </p:clrMapOvr>
  <p:transition>
    <p:blind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Znalezione obrazy dla zapytania piłka nożna polska"/>
          <p:cNvPicPr>
            <a:picLocks noChangeAspect="1" noChangeArrowheads="1"/>
          </p:cNvPicPr>
          <p:nvPr/>
        </p:nvPicPr>
        <p:blipFill>
          <a:blip r:embed="rId2" cstate="print"/>
          <a:srcRect/>
          <a:stretch>
            <a:fillRect/>
          </a:stretch>
        </p:blipFill>
        <p:spPr bwMode="auto">
          <a:xfrm>
            <a:off x="755576" y="3501008"/>
            <a:ext cx="4592663" cy="3096344"/>
          </a:xfrm>
          <a:prstGeom prst="rect">
            <a:avLst/>
          </a:prstGeom>
          <a:noFill/>
        </p:spPr>
      </p:pic>
      <p:pic>
        <p:nvPicPr>
          <p:cNvPr id="24582" name="Picture 6" descr="Znalezione obrazy dla zapytania piłka nożna polska"/>
          <p:cNvPicPr>
            <a:picLocks noChangeAspect="1" noChangeArrowheads="1"/>
          </p:cNvPicPr>
          <p:nvPr/>
        </p:nvPicPr>
        <p:blipFill>
          <a:blip r:embed="rId3" cstate="print"/>
          <a:srcRect/>
          <a:stretch>
            <a:fillRect/>
          </a:stretch>
        </p:blipFill>
        <p:spPr bwMode="auto">
          <a:xfrm>
            <a:off x="5580112" y="3789040"/>
            <a:ext cx="3296140" cy="2636912"/>
          </a:xfrm>
          <a:prstGeom prst="rect">
            <a:avLst/>
          </a:prstGeom>
          <a:noFill/>
        </p:spPr>
      </p:pic>
      <p:pic>
        <p:nvPicPr>
          <p:cNvPr id="24584" name="Picture 8" descr="Znalezione obrazy dla zapytania piłka nożna polska"/>
          <p:cNvPicPr>
            <a:picLocks noChangeAspect="1" noChangeArrowheads="1"/>
          </p:cNvPicPr>
          <p:nvPr/>
        </p:nvPicPr>
        <p:blipFill>
          <a:blip r:embed="rId4" cstate="print"/>
          <a:srcRect/>
          <a:stretch>
            <a:fillRect/>
          </a:stretch>
        </p:blipFill>
        <p:spPr bwMode="auto">
          <a:xfrm>
            <a:off x="5724128" y="260648"/>
            <a:ext cx="3168352" cy="3211873"/>
          </a:xfrm>
          <a:prstGeom prst="rect">
            <a:avLst/>
          </a:prstGeom>
          <a:noFill/>
        </p:spPr>
      </p:pic>
      <p:sp>
        <p:nvSpPr>
          <p:cNvPr id="6" name="pole tekstowe 5"/>
          <p:cNvSpPr txBox="1"/>
          <p:nvPr/>
        </p:nvSpPr>
        <p:spPr>
          <a:xfrm>
            <a:off x="611560" y="332656"/>
            <a:ext cx="4248472" cy="1015663"/>
          </a:xfrm>
          <a:prstGeom prst="rect">
            <a:avLst/>
          </a:prstGeom>
          <a:noFill/>
        </p:spPr>
        <p:txBody>
          <a:bodyPr wrap="square" rtlCol="0">
            <a:spAutoFit/>
          </a:bodyPr>
          <a:lstStyle/>
          <a:p>
            <a:r>
              <a:rPr lang="pl-PL" sz="6000" dirty="0" smtClean="0"/>
              <a:t>Piłka nożna</a:t>
            </a:r>
            <a:endParaRPr lang="pl-PL" sz="6000" dirty="0"/>
          </a:p>
        </p:txBody>
      </p:sp>
      <p:sp>
        <p:nvSpPr>
          <p:cNvPr id="7" name="Prostokąt 6"/>
          <p:cNvSpPr/>
          <p:nvPr/>
        </p:nvSpPr>
        <p:spPr>
          <a:xfrm>
            <a:off x="683568" y="1772816"/>
            <a:ext cx="4572000" cy="923330"/>
          </a:xfrm>
          <a:prstGeom prst="rect">
            <a:avLst/>
          </a:prstGeom>
        </p:spPr>
        <p:txBody>
          <a:bodyPr>
            <a:spAutoFit/>
          </a:bodyPr>
          <a:lstStyle/>
          <a:p>
            <a:r>
              <a:rPr lang="pl-PL" b="1" dirty="0" smtClean="0"/>
              <a:t>Piłka nożna -</a:t>
            </a:r>
            <a:r>
              <a:rPr lang="pl-PL" dirty="0" smtClean="0"/>
              <a:t> gra zespołowa, najpopularniejsza dyscyplina sportowa z około 4 miliardami fanów na całym świecie.</a:t>
            </a:r>
            <a:endParaRPr lang="pl-PL"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188640"/>
            <a:ext cx="8424936" cy="6453336"/>
          </a:xfrm>
        </p:spPr>
        <p:txBody>
          <a:bodyPr>
            <a:normAutofit fontScale="85000" lnSpcReduction="10000"/>
          </a:bodyPr>
          <a:lstStyle/>
          <a:p>
            <a:pPr>
              <a:buNone/>
            </a:pPr>
            <a:r>
              <a:rPr lang="pl-PL" dirty="0" smtClean="0"/>
              <a:t>    Dla wielu ludzi zdrowy styl życia jest tym, czym warto się przejmować. Warto dążyć do tego, aby żyć zdrowo. Dzięki określonym zachowaniom można naprawdę zdrowo wyglądać i być w pełni szczęścia. Wiele osób poprzez hasło na temat zdrowego trybu życia rozumie ruch. Dużo ruchu na świeżym powietrzu przede wszystkim wspomaga organizm. Powoduje, że człowiek staje się bardziej odporny na wszelkiego rodzaju choroby. Dla innych zdrowym trybem życia jest przede wszystkim prawidłowe odżywianie się. Ważne by składniki, które się spożywa były przede wszystkim naturalnego pochodzenia. Dużo warzyw, zbilansowany posiłek, odrobina ziół wspomagają dietę i nie tylko. Zdrowy styl życia to wszystko, co powinno być zdrowe, zarówno ruch, odpowiednia dieta, dobre nastawienie do świata, harmonia zarówno ciała jak i duszy, wszystko połączone. </a:t>
            </a:r>
            <a:endParaRPr lang="pl-PL"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683568" y="0"/>
            <a:ext cx="8229600" cy="1143000"/>
          </a:xfrm>
        </p:spPr>
        <p:txBody>
          <a:bodyPr/>
          <a:lstStyle/>
          <a:p>
            <a:r>
              <a:rPr lang="pl-PL" dirty="0" err="1" smtClean="0"/>
              <a:t>Cheerleading</a:t>
            </a:r>
            <a:endParaRPr lang="pl-PL" dirty="0"/>
          </a:p>
        </p:txBody>
      </p:sp>
      <p:pic>
        <p:nvPicPr>
          <p:cNvPr id="17414" name="Picture 6" descr="https://scontent-waw1-1.xx.fbcdn.net/v/t34.0-12/15129978_256648614749738_318984328_n.png?oh=fd24cf24489e84ee710ec5a0a9333f3f&amp;oe=583147BF"/>
          <p:cNvPicPr>
            <a:picLocks noChangeAspect="1" noChangeArrowheads="1"/>
          </p:cNvPicPr>
          <p:nvPr/>
        </p:nvPicPr>
        <p:blipFill>
          <a:blip r:embed="rId2" cstate="print"/>
          <a:srcRect/>
          <a:stretch>
            <a:fillRect/>
          </a:stretch>
        </p:blipFill>
        <p:spPr bwMode="auto">
          <a:xfrm>
            <a:off x="251520" y="1988840"/>
            <a:ext cx="2903443" cy="4869160"/>
          </a:xfrm>
          <a:prstGeom prst="rect">
            <a:avLst/>
          </a:prstGeom>
          <a:noFill/>
        </p:spPr>
      </p:pic>
      <p:pic>
        <p:nvPicPr>
          <p:cNvPr id="17416" name="Picture 8" descr="https://scontent-waw1-1.xx.fbcdn.net/v/t34.0-12/15128603_256646504749949_436301235_n.png?oh=994e6d8bf03ca712c13fe49aff12a338&amp;oe=5830FE28"/>
          <p:cNvPicPr>
            <a:picLocks noChangeAspect="1" noChangeArrowheads="1"/>
          </p:cNvPicPr>
          <p:nvPr/>
        </p:nvPicPr>
        <p:blipFill>
          <a:blip r:embed="rId3" cstate="print"/>
          <a:srcRect/>
          <a:stretch>
            <a:fillRect/>
          </a:stretch>
        </p:blipFill>
        <p:spPr bwMode="auto">
          <a:xfrm>
            <a:off x="6911752" y="3933056"/>
            <a:ext cx="2232248" cy="2924944"/>
          </a:xfrm>
          <a:prstGeom prst="rect">
            <a:avLst/>
          </a:prstGeom>
          <a:noFill/>
        </p:spPr>
      </p:pic>
      <p:sp>
        <p:nvSpPr>
          <p:cNvPr id="8" name="Prostokąt 7"/>
          <p:cNvSpPr/>
          <p:nvPr/>
        </p:nvSpPr>
        <p:spPr>
          <a:xfrm>
            <a:off x="0" y="1340768"/>
            <a:ext cx="45719"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7418" name="Picture 10" descr="https://scontent-waw1-1.xx.fbcdn.net/v/t34.0-12/15151402_256645588083374_90243504_n.jpg?oh=7d74d735e635a6d3d60471dce4b802be&amp;oe=5830FAB6"/>
          <p:cNvPicPr>
            <a:picLocks noChangeAspect="1" noChangeArrowheads="1"/>
          </p:cNvPicPr>
          <p:nvPr/>
        </p:nvPicPr>
        <p:blipFill>
          <a:blip r:embed="rId4" cstate="print"/>
          <a:srcRect/>
          <a:stretch>
            <a:fillRect/>
          </a:stretch>
        </p:blipFill>
        <p:spPr bwMode="auto">
          <a:xfrm rot="16200000">
            <a:off x="5336482" y="388889"/>
            <a:ext cx="2855639" cy="4759398"/>
          </a:xfrm>
          <a:prstGeom prst="rect">
            <a:avLst/>
          </a:prstGeom>
          <a:noFill/>
        </p:spPr>
      </p:pic>
      <p:pic>
        <p:nvPicPr>
          <p:cNvPr id="17420" name="Picture 12" descr="https://scontent-waw1-1.xx.fbcdn.net/v/t34.0-12/14971890_256644708083462_1794379003_n.png?oh=22bb9c7a9fc9f76a2c189c68f229679f&amp;oe=58311865"/>
          <p:cNvPicPr>
            <a:picLocks noChangeAspect="1" noChangeArrowheads="1"/>
          </p:cNvPicPr>
          <p:nvPr/>
        </p:nvPicPr>
        <p:blipFill>
          <a:blip r:embed="rId5" cstate="print"/>
          <a:srcRect/>
          <a:stretch>
            <a:fillRect/>
          </a:stretch>
        </p:blipFill>
        <p:spPr bwMode="auto">
          <a:xfrm>
            <a:off x="3275856" y="3693029"/>
            <a:ext cx="1800200" cy="3000333"/>
          </a:xfrm>
          <a:prstGeom prst="rect">
            <a:avLst/>
          </a:prstGeom>
          <a:noFill/>
        </p:spPr>
      </p:pic>
      <p:pic>
        <p:nvPicPr>
          <p:cNvPr id="17422" name="Picture 14" descr="https://scontent-waw1-1.xx.fbcdn.net/v/t34.0-12/15134344_256646271416639_737805481_n.png?oh=54013312c0091b28b411208ce6dfa4cf&amp;oe=58322294"/>
          <p:cNvPicPr>
            <a:picLocks noChangeAspect="1" noChangeArrowheads="1"/>
          </p:cNvPicPr>
          <p:nvPr/>
        </p:nvPicPr>
        <p:blipFill>
          <a:blip r:embed="rId6" cstate="print"/>
          <a:srcRect/>
          <a:stretch>
            <a:fillRect/>
          </a:stretch>
        </p:blipFill>
        <p:spPr bwMode="auto">
          <a:xfrm>
            <a:off x="5148064" y="4293096"/>
            <a:ext cx="1684987" cy="2564904"/>
          </a:xfrm>
          <a:prstGeom prst="rect">
            <a:avLst/>
          </a:prstGeom>
          <a:noFill/>
        </p:spPr>
      </p:pic>
      <p:sp>
        <p:nvSpPr>
          <p:cNvPr id="10" name="Prostokąt 9"/>
          <p:cNvSpPr/>
          <p:nvPr/>
        </p:nvSpPr>
        <p:spPr>
          <a:xfrm>
            <a:off x="0" y="1484784"/>
            <a:ext cx="4427984" cy="923330"/>
          </a:xfrm>
          <a:prstGeom prst="rect">
            <a:avLst/>
          </a:prstGeom>
        </p:spPr>
        <p:txBody>
          <a:bodyPr wrap="square">
            <a:spAutoFit/>
          </a:bodyPr>
          <a:lstStyle/>
          <a:p>
            <a:r>
              <a:rPr lang="pl-PL" b="1" dirty="0" err="1" smtClean="0"/>
              <a:t>Cheerleading</a:t>
            </a:r>
            <a:r>
              <a:rPr lang="pl-PL" dirty="0" smtClean="0"/>
              <a:t> - przewodzenie dopingowaniu, zorganizowane układy składające się z elementów gimnastyki, tańca i akrobacji.</a:t>
            </a:r>
            <a:endParaRPr lang="pl-PL" dirty="0"/>
          </a:p>
        </p:txBody>
      </p:sp>
    </p:spTree>
  </p:cSld>
  <p:clrMapOvr>
    <a:masterClrMapping/>
  </p:clrMapOvr>
  <p:transition>
    <p:spli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Znalezione obrazy dla zapytania piłka ręczna mec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6628" name="AutoShape 4" descr="Znalezione obrazy dla zapytania piłka ręczna mec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6630" name="AutoShape 6" descr="Znalezione obrazy dla zapytania piłka ręczna mec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5" name="Obraz 4" descr="pobrane (2).jpg"/>
          <p:cNvPicPr>
            <a:picLocks noChangeAspect="1"/>
          </p:cNvPicPr>
          <p:nvPr/>
        </p:nvPicPr>
        <p:blipFill>
          <a:blip r:embed="rId2" cstate="print"/>
          <a:stretch>
            <a:fillRect/>
          </a:stretch>
        </p:blipFill>
        <p:spPr>
          <a:xfrm>
            <a:off x="4355976" y="1916832"/>
            <a:ext cx="4478040" cy="2979932"/>
          </a:xfrm>
          <a:prstGeom prst="rect">
            <a:avLst/>
          </a:prstGeom>
          <a:ln>
            <a:noFill/>
          </a:ln>
          <a:effectLst>
            <a:softEdge rad="112500"/>
          </a:effectLst>
        </p:spPr>
      </p:pic>
      <p:sp>
        <p:nvSpPr>
          <p:cNvPr id="26632" name="AutoShape 8" descr="Znalezione obrazy dla zapytania piłka ręczna mec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6634" name="AutoShape 10" descr="Znalezione obrazy dla zapytania piłka ręczna mec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6636" name="AutoShape 12" descr="Znalezione obrazy dla zapytania piłka ręczna mec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9" name="Obraz 8" descr="pobrane (1).jpg"/>
          <p:cNvPicPr>
            <a:picLocks noChangeAspect="1"/>
          </p:cNvPicPr>
          <p:nvPr/>
        </p:nvPicPr>
        <p:blipFill>
          <a:blip r:embed="rId3" cstate="print"/>
          <a:stretch>
            <a:fillRect/>
          </a:stretch>
        </p:blipFill>
        <p:spPr>
          <a:xfrm>
            <a:off x="323528" y="3573016"/>
            <a:ext cx="4482802" cy="2972293"/>
          </a:xfrm>
          <a:prstGeom prst="rect">
            <a:avLst/>
          </a:prstGeom>
          <a:ln>
            <a:noFill/>
          </a:ln>
          <a:effectLst>
            <a:softEdge rad="112500"/>
          </a:effectLst>
        </p:spPr>
      </p:pic>
      <p:sp>
        <p:nvSpPr>
          <p:cNvPr id="10" name="pole tekstowe 9"/>
          <p:cNvSpPr txBox="1"/>
          <p:nvPr/>
        </p:nvSpPr>
        <p:spPr>
          <a:xfrm>
            <a:off x="2123728" y="260648"/>
            <a:ext cx="6408712" cy="923330"/>
          </a:xfrm>
          <a:prstGeom prst="rect">
            <a:avLst/>
          </a:prstGeom>
          <a:noFill/>
        </p:spPr>
        <p:txBody>
          <a:bodyPr wrap="square" rtlCol="0">
            <a:spAutoFit/>
          </a:bodyPr>
          <a:lstStyle/>
          <a:p>
            <a:r>
              <a:rPr lang="pl-PL" sz="5400" dirty="0" smtClean="0"/>
              <a:t>Piłka ręczna</a:t>
            </a:r>
            <a:endParaRPr lang="pl-PL" sz="5400" dirty="0"/>
          </a:p>
        </p:txBody>
      </p:sp>
      <p:sp>
        <p:nvSpPr>
          <p:cNvPr id="11" name="Prostokąt 10"/>
          <p:cNvSpPr/>
          <p:nvPr/>
        </p:nvSpPr>
        <p:spPr>
          <a:xfrm>
            <a:off x="395536" y="1196752"/>
            <a:ext cx="4032448" cy="2246769"/>
          </a:xfrm>
          <a:prstGeom prst="rect">
            <a:avLst/>
          </a:prstGeom>
        </p:spPr>
        <p:txBody>
          <a:bodyPr wrap="square">
            <a:spAutoFit/>
          </a:bodyPr>
          <a:lstStyle/>
          <a:p>
            <a:r>
              <a:rPr lang="pl-PL" sz="2000" b="1" dirty="0" smtClean="0"/>
              <a:t>Piłka ręczna</a:t>
            </a:r>
            <a:r>
              <a:rPr lang="pl-PL" sz="2000" dirty="0" smtClean="0"/>
              <a:t> – zespołowa dyscyplina sportu (gra drużynowa), </a:t>
            </a:r>
          </a:p>
          <a:p>
            <a:r>
              <a:rPr lang="pl-PL" sz="2000" dirty="0" smtClean="0"/>
              <a:t>uprawiana na całym świecie – zarówno przez kobiety, jak i przez mężczyzn – w której biorą udział dwie ekipy po 7 zawodników każda.</a:t>
            </a:r>
            <a:endParaRPr lang="pl-PL" sz="2000" dirty="0"/>
          </a:p>
        </p:txBody>
      </p:sp>
    </p:spTree>
  </p:cSld>
  <p:clrMapOvr>
    <a:masterClrMapping/>
  </p:clrMapOvr>
  <p:transition>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2123728" y="404664"/>
            <a:ext cx="4032448" cy="707886"/>
          </a:xfrm>
          <a:prstGeom prst="rect">
            <a:avLst/>
          </a:prstGeom>
          <a:noFill/>
        </p:spPr>
        <p:txBody>
          <a:bodyPr wrap="square" rtlCol="0">
            <a:spAutoFit/>
          </a:bodyPr>
          <a:lstStyle/>
          <a:p>
            <a:pPr algn="ctr"/>
            <a:r>
              <a:rPr lang="pl-PL" sz="4000" dirty="0" smtClean="0"/>
              <a:t>Koszykówka</a:t>
            </a:r>
            <a:endParaRPr lang="pl-PL" sz="4000" dirty="0"/>
          </a:p>
        </p:txBody>
      </p:sp>
      <p:sp>
        <p:nvSpPr>
          <p:cNvPr id="23554" name="AutoShape 2" descr="Znalezione obrazy dla zapytania koszykowka nb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3556" name="AutoShape 4" descr="Znalezione obrazy dla zapytania koszykowka nb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3558" name="AutoShape 6" descr="Znalezione obrazy dla zapytania koszykowka nb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6146" name="Picture 2" descr="Znalezione obrazy dla zapytania koszykówka mecz"/>
          <p:cNvPicPr>
            <a:picLocks noChangeAspect="1" noChangeArrowheads="1"/>
          </p:cNvPicPr>
          <p:nvPr/>
        </p:nvPicPr>
        <p:blipFill>
          <a:blip r:embed="rId2" cstate="print"/>
          <a:srcRect/>
          <a:stretch>
            <a:fillRect/>
          </a:stretch>
        </p:blipFill>
        <p:spPr bwMode="auto">
          <a:xfrm>
            <a:off x="3995936" y="3356992"/>
            <a:ext cx="4968552" cy="3317711"/>
          </a:xfrm>
          <a:prstGeom prst="rect">
            <a:avLst/>
          </a:prstGeom>
          <a:noFill/>
        </p:spPr>
      </p:pic>
      <p:pic>
        <p:nvPicPr>
          <p:cNvPr id="6148" name="Picture 4" descr="Znalezione obrazy dla zapytania koszykówka mecz"/>
          <p:cNvPicPr>
            <a:picLocks noChangeAspect="1" noChangeArrowheads="1"/>
          </p:cNvPicPr>
          <p:nvPr/>
        </p:nvPicPr>
        <p:blipFill>
          <a:blip r:embed="rId3" cstate="print"/>
          <a:srcRect/>
          <a:stretch>
            <a:fillRect/>
          </a:stretch>
        </p:blipFill>
        <p:spPr bwMode="auto">
          <a:xfrm>
            <a:off x="395536" y="1628800"/>
            <a:ext cx="3168352" cy="4752528"/>
          </a:xfrm>
          <a:prstGeom prst="rect">
            <a:avLst/>
          </a:prstGeom>
          <a:noFill/>
        </p:spPr>
      </p:pic>
      <p:sp>
        <p:nvSpPr>
          <p:cNvPr id="8" name="Prostokąt 7"/>
          <p:cNvSpPr/>
          <p:nvPr/>
        </p:nvSpPr>
        <p:spPr>
          <a:xfrm>
            <a:off x="3635896" y="1196752"/>
            <a:ext cx="5112568" cy="1938992"/>
          </a:xfrm>
          <a:prstGeom prst="rect">
            <a:avLst/>
          </a:prstGeom>
        </p:spPr>
        <p:txBody>
          <a:bodyPr wrap="square">
            <a:spAutoFit/>
          </a:bodyPr>
          <a:lstStyle/>
          <a:p>
            <a:r>
              <a:rPr lang="pl-PL" sz="2000" b="1" dirty="0" smtClean="0"/>
              <a:t>Koszykówka</a:t>
            </a:r>
            <a:r>
              <a:rPr lang="pl-PL" sz="2000" dirty="0" smtClean="0"/>
              <a:t> – dyscyplina sportu drużynowego, w której dwie pięcioosobowe drużyny grają przeciwko sobie próbując zdobyć punkty wrzucając piłkę do kosza. Jest jedną z najpopularniejszych</a:t>
            </a:r>
            <a:r>
              <a:rPr lang="pl-PL" sz="2000" baseline="30000" dirty="0" smtClean="0"/>
              <a:t> </a:t>
            </a:r>
            <a:r>
              <a:rPr lang="pl-PL" sz="2000" dirty="0" smtClean="0"/>
              <a:t>i najchętniej oglądanych dyscyplin na świecie.</a:t>
            </a:r>
            <a:endParaRPr lang="pl-PL" sz="2000" dirty="0"/>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457200" y="1124744"/>
            <a:ext cx="2962672" cy="5328592"/>
          </a:xfrm>
        </p:spPr>
        <p:txBody>
          <a:bodyPr>
            <a:normAutofit fontScale="62500" lnSpcReduction="20000"/>
          </a:bodyPr>
          <a:lstStyle/>
          <a:p>
            <a:pPr algn="ctr">
              <a:buNone/>
            </a:pPr>
            <a:r>
              <a:rPr lang="pl-PL" sz="3600" dirty="0" smtClean="0"/>
              <a:t>Piłka siatkowa- </a:t>
            </a:r>
            <a:r>
              <a:rPr lang="pl-PL" dirty="0" smtClean="0"/>
              <a:t>sport drużynowy, w którym (w tradycyjnej, klasycznej odmianie, tj. siatkówce halowej) uczestniczą dwa sześcioosobowe zespoły, w każdym: rozgrywający, atakujący, dwóch środkowych i dwóch przyjmujących oraz </a:t>
            </a:r>
            <a:r>
              <a:rPr lang="pl-PL" dirty="0" err="1" smtClean="0"/>
              <a:t>libero</a:t>
            </a:r>
            <a:r>
              <a:rPr lang="pl-PL" dirty="0" smtClean="0"/>
              <a:t>. Na boisku przebywa jednak tylko sześciu zawodników, </a:t>
            </a:r>
            <a:r>
              <a:rPr lang="pl-PL" dirty="0" err="1" smtClean="0"/>
              <a:t>libero</a:t>
            </a:r>
            <a:r>
              <a:rPr lang="pl-PL" dirty="0" smtClean="0"/>
              <a:t> zmienia się ze środkowym będącym w linii obrony, gdy drużyna przyjmuje zagrywkę.</a:t>
            </a:r>
            <a:endParaRPr lang="pl-PL" dirty="0"/>
          </a:p>
        </p:txBody>
      </p:sp>
      <p:sp>
        <p:nvSpPr>
          <p:cNvPr id="2050" name="AutoShape 2" descr="Znalezione obrazy dla zapytania piłka siatkowa pols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2" name="AutoShape 4" descr="Znalezione obrazy dla zapytania piłka siatkowa pols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054" name="Picture 6" descr="Znalezione obrazy dla zapytania piłka siatkowa polska"/>
          <p:cNvPicPr>
            <a:picLocks noChangeAspect="1" noChangeArrowheads="1"/>
          </p:cNvPicPr>
          <p:nvPr/>
        </p:nvPicPr>
        <p:blipFill>
          <a:blip r:embed="rId2" cstate="print"/>
          <a:srcRect/>
          <a:stretch>
            <a:fillRect/>
          </a:stretch>
        </p:blipFill>
        <p:spPr bwMode="auto">
          <a:xfrm>
            <a:off x="4211960" y="3501008"/>
            <a:ext cx="4635599" cy="3084782"/>
          </a:xfrm>
          <a:prstGeom prst="rect">
            <a:avLst/>
          </a:prstGeom>
          <a:noFill/>
        </p:spPr>
      </p:pic>
      <p:pic>
        <p:nvPicPr>
          <p:cNvPr id="2056" name="Picture 8" descr="Znalezione obrazy dla zapytania piłka siatkowa gra"/>
          <p:cNvPicPr>
            <a:picLocks noChangeAspect="1" noChangeArrowheads="1"/>
          </p:cNvPicPr>
          <p:nvPr/>
        </p:nvPicPr>
        <p:blipFill>
          <a:blip r:embed="rId3" cstate="print"/>
          <a:srcRect/>
          <a:stretch>
            <a:fillRect/>
          </a:stretch>
        </p:blipFill>
        <p:spPr bwMode="auto">
          <a:xfrm>
            <a:off x="5580112" y="908720"/>
            <a:ext cx="3262114" cy="2529412"/>
          </a:xfrm>
          <a:prstGeom prst="rect">
            <a:avLst/>
          </a:prstGeom>
          <a:noFill/>
        </p:spPr>
      </p:pic>
      <p:sp>
        <p:nvSpPr>
          <p:cNvPr id="4" name="Tytuł 3"/>
          <p:cNvSpPr>
            <a:spLocks noGrp="1"/>
          </p:cNvSpPr>
          <p:nvPr>
            <p:ph type="title"/>
          </p:nvPr>
        </p:nvSpPr>
        <p:spPr/>
        <p:txBody>
          <a:bodyPr/>
          <a:lstStyle/>
          <a:p>
            <a:r>
              <a:rPr lang="pl-PL" dirty="0" smtClean="0"/>
              <a:t>Piłka siatkowa </a:t>
            </a:r>
            <a:endParaRPr lang="pl-PL" dirty="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Biegi </a:t>
            </a:r>
            <a:endParaRPr lang="pl-PL" dirty="0"/>
          </a:p>
        </p:txBody>
      </p:sp>
      <p:sp>
        <p:nvSpPr>
          <p:cNvPr id="3" name="Symbol zastępczy zawartości 2"/>
          <p:cNvSpPr>
            <a:spLocks noGrp="1"/>
          </p:cNvSpPr>
          <p:nvPr>
            <p:ph idx="1"/>
          </p:nvPr>
        </p:nvSpPr>
        <p:spPr>
          <a:xfrm>
            <a:off x="0" y="1484784"/>
            <a:ext cx="4402832" cy="4493096"/>
          </a:xfrm>
        </p:spPr>
        <p:txBody>
          <a:bodyPr>
            <a:normAutofit fontScale="92500" lnSpcReduction="20000"/>
          </a:bodyPr>
          <a:lstStyle/>
          <a:p>
            <a:pPr algn="ctr">
              <a:buNone/>
            </a:pPr>
            <a:r>
              <a:rPr lang="pl-PL" b="1" dirty="0" smtClean="0"/>
              <a:t>Biegi -</a:t>
            </a:r>
            <a:r>
              <a:rPr lang="pl-PL" dirty="0" smtClean="0"/>
              <a:t> w konkurencjach </a:t>
            </a:r>
            <a:r>
              <a:rPr lang="pl-PL" dirty="0" err="1" smtClean="0"/>
              <a:t>lekkoatle</a:t>
            </a:r>
            <a:r>
              <a:rPr lang="pl-PL" dirty="0" smtClean="0"/>
              <a:t>- tycznych dzielą się na: sprinty (biegi krótkie), biegi średnie, biegi długie oraz biegi przez płotki. </a:t>
            </a:r>
          </a:p>
          <a:p>
            <a:pPr algn="ctr">
              <a:buNone/>
            </a:pPr>
            <a:r>
              <a:rPr lang="pl-PL" dirty="0" smtClean="0"/>
              <a:t> Start niski wykonywany jest z bloku startowego</a:t>
            </a:r>
          </a:p>
          <a:p>
            <a:pPr algn="ctr">
              <a:buNone/>
            </a:pPr>
            <a:r>
              <a:rPr lang="pl-PL" dirty="0" smtClean="0"/>
              <a:t>natomiast start wysoki z pozycji stojącej.</a:t>
            </a:r>
          </a:p>
        </p:txBody>
      </p:sp>
      <p:pic>
        <p:nvPicPr>
          <p:cNvPr id="1026" name="Picture 2" descr="Znalezione obrazy dla zapytania biegi wikipedi"/>
          <p:cNvPicPr>
            <a:picLocks noChangeAspect="1" noChangeArrowheads="1"/>
          </p:cNvPicPr>
          <p:nvPr/>
        </p:nvPicPr>
        <p:blipFill>
          <a:blip r:embed="rId2" cstate="print"/>
          <a:srcRect/>
          <a:stretch>
            <a:fillRect/>
          </a:stretch>
        </p:blipFill>
        <p:spPr bwMode="auto">
          <a:xfrm>
            <a:off x="6876256" y="3861048"/>
            <a:ext cx="2267744" cy="3020223"/>
          </a:xfrm>
          <a:prstGeom prst="rect">
            <a:avLst/>
          </a:prstGeom>
          <a:noFill/>
        </p:spPr>
      </p:pic>
      <p:sp>
        <p:nvSpPr>
          <p:cNvPr id="1028" name="AutoShape 4" descr="Znalezione obrazy dla zapytania biegi wikiped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0" name="AutoShape 6" descr="Znalezione obrazy dla zapytania biegi wikiped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2" name="AutoShape 8" descr="Znalezione obrazy dla zapytania biegi wikiped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4" name="AutoShape 10" descr="Znalezione obrazy dla zapytania biegi wikiped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6" name="AutoShape 12" descr="Znalezione obrazy dla zapytania biegi wikiped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038" name="AutoShape 14" descr="Znalezione obrazy dla zapytania biegi wikiped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040" name="Picture 16" descr="Znalezione obrazy dla zapytania biegi wikipedi"/>
          <p:cNvPicPr>
            <a:picLocks noChangeAspect="1" noChangeArrowheads="1"/>
          </p:cNvPicPr>
          <p:nvPr/>
        </p:nvPicPr>
        <p:blipFill>
          <a:blip r:embed="rId3" cstate="print"/>
          <a:srcRect/>
          <a:stretch>
            <a:fillRect/>
          </a:stretch>
        </p:blipFill>
        <p:spPr bwMode="auto">
          <a:xfrm>
            <a:off x="4283968" y="2348880"/>
            <a:ext cx="2320207" cy="3871715"/>
          </a:xfrm>
          <a:prstGeom prst="rect">
            <a:avLst/>
          </a:prstGeom>
          <a:noFill/>
        </p:spPr>
      </p:pic>
      <p:pic>
        <p:nvPicPr>
          <p:cNvPr id="1042" name="Picture 18" descr="Znalezione obrazy dla zapytania biegi wikipedi"/>
          <p:cNvPicPr>
            <a:picLocks noChangeAspect="1" noChangeArrowheads="1"/>
          </p:cNvPicPr>
          <p:nvPr/>
        </p:nvPicPr>
        <p:blipFill>
          <a:blip r:embed="rId4" cstate="print"/>
          <a:srcRect/>
          <a:stretch>
            <a:fillRect/>
          </a:stretch>
        </p:blipFill>
        <p:spPr bwMode="auto">
          <a:xfrm>
            <a:off x="6799262" y="1700808"/>
            <a:ext cx="2381250" cy="1790701"/>
          </a:xfrm>
          <a:prstGeom prst="rect">
            <a:avLst/>
          </a:prstGeom>
          <a:noFill/>
        </p:spPr>
      </p:pic>
    </p:spTree>
  </p:cSld>
  <p:clrMapOvr>
    <a:masterClrMapping/>
  </p:clrMapOvr>
  <p:transition>
    <p:wheel spokes="2"/>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196752"/>
          </a:xfrm>
        </p:spPr>
        <p:txBody>
          <a:bodyPr/>
          <a:lstStyle/>
          <a:p>
            <a:r>
              <a:rPr lang="pl-PL" dirty="0" smtClean="0"/>
              <a:t>Siłownia </a:t>
            </a:r>
            <a:endParaRPr lang="pl-PL" dirty="0"/>
          </a:p>
        </p:txBody>
      </p:sp>
      <p:pic>
        <p:nvPicPr>
          <p:cNvPr id="1026" name="Picture 2" descr="Znalezione obrazy dla zapytania siłownia"/>
          <p:cNvPicPr>
            <a:picLocks noChangeAspect="1" noChangeArrowheads="1"/>
          </p:cNvPicPr>
          <p:nvPr/>
        </p:nvPicPr>
        <p:blipFill>
          <a:blip r:embed="rId2" cstate="print"/>
          <a:srcRect/>
          <a:stretch>
            <a:fillRect/>
          </a:stretch>
        </p:blipFill>
        <p:spPr bwMode="auto">
          <a:xfrm>
            <a:off x="251520" y="980728"/>
            <a:ext cx="4370579" cy="2916000"/>
          </a:xfrm>
          <a:prstGeom prst="rect">
            <a:avLst/>
          </a:prstGeom>
          <a:noFill/>
        </p:spPr>
      </p:pic>
      <p:pic>
        <p:nvPicPr>
          <p:cNvPr id="1028" name="Picture 4" descr="Znalezione obrazy dla zapytania siłownia"/>
          <p:cNvPicPr>
            <a:picLocks noChangeAspect="1" noChangeArrowheads="1"/>
          </p:cNvPicPr>
          <p:nvPr/>
        </p:nvPicPr>
        <p:blipFill>
          <a:blip r:embed="rId3" cstate="print"/>
          <a:srcRect/>
          <a:stretch>
            <a:fillRect/>
          </a:stretch>
        </p:blipFill>
        <p:spPr bwMode="auto">
          <a:xfrm>
            <a:off x="4860032" y="1412776"/>
            <a:ext cx="3619072" cy="2412000"/>
          </a:xfrm>
          <a:prstGeom prst="rect">
            <a:avLst/>
          </a:prstGeom>
          <a:noFill/>
        </p:spPr>
      </p:pic>
      <p:pic>
        <p:nvPicPr>
          <p:cNvPr id="1030" name="Picture 6" descr="Znalezione obrazy dla zapytania siłownia cardio"/>
          <p:cNvPicPr>
            <a:picLocks noChangeAspect="1" noChangeArrowheads="1"/>
          </p:cNvPicPr>
          <p:nvPr/>
        </p:nvPicPr>
        <p:blipFill>
          <a:blip r:embed="rId4" cstate="print"/>
          <a:srcRect/>
          <a:stretch>
            <a:fillRect/>
          </a:stretch>
        </p:blipFill>
        <p:spPr bwMode="auto">
          <a:xfrm>
            <a:off x="1907704" y="4077072"/>
            <a:ext cx="4480852" cy="2520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891480"/>
            <a:ext cx="8229600" cy="3672408"/>
          </a:xfrm>
        </p:spPr>
        <p:txBody>
          <a:bodyPr>
            <a:normAutofit/>
          </a:bodyPr>
          <a:lstStyle/>
          <a:p>
            <a:r>
              <a:rPr lang="pl-PL" dirty="0" smtClean="0"/>
              <a:t>Sporty zimowe </a:t>
            </a:r>
            <a:r>
              <a:rPr lang="pl-PL" sz="3200" dirty="0" smtClean="0"/>
              <a:t>– </a:t>
            </a:r>
            <a:r>
              <a:rPr lang="pl-PL" sz="3000" dirty="0" smtClean="0"/>
              <a:t>m.in. Jazda na nartach, snowboard, łyżwy, saneczkarstwo.</a:t>
            </a:r>
            <a:endParaRPr lang="pl-PL" sz="3000" dirty="0"/>
          </a:p>
        </p:txBody>
      </p:sp>
      <p:sp>
        <p:nvSpPr>
          <p:cNvPr id="50178" name="AutoShape 2" descr="Znalezione obrazy dla zapytania sporty zimow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0180" name="AutoShape 4" descr="Znalezione obrazy dla zapytania sporty zimow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0182" name="AutoShape 6" descr="Znalezione obrazy dla zapytania sporty zimow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0184" name="AutoShape 8" descr="Znalezione obrazy dla zapytania sporty zimow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0186" name="AutoShape 10" descr="Znalezione obrazy dla zapytania sporty zimow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50188" name="Picture 12" descr="Znalezione obrazy dla zapytania sporty zimowe"/>
          <p:cNvPicPr>
            <a:picLocks noChangeAspect="1" noChangeArrowheads="1"/>
          </p:cNvPicPr>
          <p:nvPr/>
        </p:nvPicPr>
        <p:blipFill>
          <a:blip r:embed="rId2" cstate="print"/>
          <a:srcRect/>
          <a:stretch>
            <a:fillRect/>
          </a:stretch>
        </p:blipFill>
        <p:spPr bwMode="auto">
          <a:xfrm>
            <a:off x="755576" y="1556792"/>
            <a:ext cx="2796772" cy="2628000"/>
          </a:xfrm>
          <a:prstGeom prst="rect">
            <a:avLst/>
          </a:prstGeom>
          <a:noFill/>
        </p:spPr>
      </p:pic>
      <p:sp>
        <p:nvSpPr>
          <p:cNvPr id="50190" name="AutoShape 14" descr="Znalezione obrazy dla zapytania snowboa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50192" name="Picture 16" descr="Podobny obraz"/>
          <p:cNvPicPr>
            <a:picLocks noChangeAspect="1" noChangeArrowheads="1"/>
          </p:cNvPicPr>
          <p:nvPr/>
        </p:nvPicPr>
        <p:blipFill>
          <a:blip r:embed="rId3" cstate="print"/>
          <a:srcRect/>
          <a:stretch>
            <a:fillRect/>
          </a:stretch>
        </p:blipFill>
        <p:spPr bwMode="auto">
          <a:xfrm>
            <a:off x="4283968" y="1556792"/>
            <a:ext cx="3951892" cy="2628000"/>
          </a:xfrm>
          <a:prstGeom prst="rect">
            <a:avLst/>
          </a:prstGeom>
          <a:noFill/>
        </p:spPr>
      </p:pic>
      <p:sp>
        <p:nvSpPr>
          <p:cNvPr id="50194" name="AutoShape 18" descr="Znalezione obrazy dla zapytania jazda na łyżwa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0196" name="AutoShape 20" descr="Znalezione obrazy dla zapytania jazda na łyżwa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50198" name="Picture 22" descr="Znalezione obrazy dla zapytania jazda na łyżwach"/>
          <p:cNvPicPr>
            <a:picLocks noChangeAspect="1" noChangeArrowheads="1"/>
          </p:cNvPicPr>
          <p:nvPr/>
        </p:nvPicPr>
        <p:blipFill>
          <a:blip r:embed="rId4" cstate="print"/>
          <a:srcRect/>
          <a:stretch>
            <a:fillRect/>
          </a:stretch>
        </p:blipFill>
        <p:spPr bwMode="auto">
          <a:xfrm>
            <a:off x="755576" y="4509120"/>
            <a:ext cx="3512901" cy="1980000"/>
          </a:xfrm>
          <a:prstGeom prst="rect">
            <a:avLst/>
          </a:prstGeom>
          <a:noFill/>
        </p:spPr>
      </p:pic>
      <p:pic>
        <p:nvPicPr>
          <p:cNvPr id="50200" name="Picture 24" descr="Znalezione obrazy dla zapytania saneczkarstwo"/>
          <p:cNvPicPr>
            <a:picLocks noChangeAspect="1" noChangeArrowheads="1"/>
          </p:cNvPicPr>
          <p:nvPr/>
        </p:nvPicPr>
        <p:blipFill>
          <a:blip r:embed="rId5" cstate="print"/>
          <a:srcRect/>
          <a:stretch>
            <a:fillRect/>
          </a:stretch>
        </p:blipFill>
        <p:spPr bwMode="auto">
          <a:xfrm>
            <a:off x="5292080" y="4509120"/>
            <a:ext cx="2963272" cy="1980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4437112"/>
            <a:ext cx="8229600" cy="1143000"/>
          </a:xfrm>
        </p:spPr>
        <p:txBody>
          <a:bodyPr>
            <a:normAutofit/>
          </a:bodyPr>
          <a:lstStyle/>
          <a:p>
            <a:pPr algn="l"/>
            <a:endParaRPr lang="pl-PL" dirty="0"/>
          </a:p>
        </p:txBody>
      </p:sp>
      <p:sp>
        <p:nvSpPr>
          <p:cNvPr id="3" name="Symbol zastępczy zawartości 2"/>
          <p:cNvSpPr>
            <a:spLocks noGrp="1"/>
          </p:cNvSpPr>
          <p:nvPr>
            <p:ph idx="1"/>
          </p:nvPr>
        </p:nvSpPr>
        <p:spPr>
          <a:xfrm>
            <a:off x="395536" y="0"/>
            <a:ext cx="8445624" cy="3573017"/>
          </a:xfrm>
        </p:spPr>
        <p:txBody>
          <a:bodyPr>
            <a:noAutofit/>
          </a:bodyPr>
          <a:lstStyle/>
          <a:p>
            <a:pPr>
              <a:buNone/>
            </a:pPr>
            <a:r>
              <a:rPr lang="pl-PL" sz="15000" dirty="0" smtClean="0"/>
              <a:t>KONIEC</a:t>
            </a:r>
            <a:r>
              <a:rPr lang="pl-PL" sz="18000" dirty="0" smtClean="0"/>
              <a:t> </a:t>
            </a:r>
            <a:r>
              <a:rPr lang="pl-PL" sz="18000" dirty="0" smtClean="0">
                <a:sym typeface="Wingdings" pitchFamily="2" charset="2"/>
              </a:rPr>
              <a:t></a:t>
            </a:r>
            <a:r>
              <a:rPr lang="pl-PL" sz="18000" dirty="0" smtClean="0"/>
              <a:t> </a:t>
            </a:r>
            <a:endParaRPr lang="pl-PL" sz="18000" dirty="0"/>
          </a:p>
        </p:txBody>
      </p:sp>
      <p:sp>
        <p:nvSpPr>
          <p:cNvPr id="4" name="Prostokąt 3"/>
          <p:cNvSpPr/>
          <p:nvPr/>
        </p:nvSpPr>
        <p:spPr>
          <a:xfrm>
            <a:off x="539552" y="2996952"/>
            <a:ext cx="3888432" cy="3108543"/>
          </a:xfrm>
          <a:prstGeom prst="rect">
            <a:avLst/>
          </a:prstGeom>
        </p:spPr>
        <p:txBody>
          <a:bodyPr wrap="square">
            <a:spAutoFit/>
          </a:bodyPr>
          <a:lstStyle/>
          <a:p>
            <a:r>
              <a:rPr lang="pl-PL" sz="2800" b="1" dirty="0" smtClean="0"/>
              <a:t>Wykonały: </a:t>
            </a:r>
            <a:r>
              <a:rPr lang="pl-PL" sz="2800" dirty="0" smtClean="0"/>
              <a:t/>
            </a:r>
            <a:br>
              <a:rPr lang="pl-PL" sz="2800" dirty="0" smtClean="0"/>
            </a:br>
            <a:r>
              <a:rPr lang="pl-PL" sz="2800" dirty="0" smtClean="0"/>
              <a:t>Daria Franczyk</a:t>
            </a:r>
            <a:br>
              <a:rPr lang="pl-PL" sz="2800" dirty="0" smtClean="0"/>
            </a:br>
            <a:r>
              <a:rPr lang="pl-PL" sz="2800" dirty="0" smtClean="0"/>
              <a:t>Aleksandra Groń</a:t>
            </a:r>
            <a:br>
              <a:rPr lang="pl-PL" sz="2800" dirty="0" smtClean="0"/>
            </a:br>
            <a:r>
              <a:rPr lang="pl-PL" sz="2800" dirty="0" smtClean="0"/>
              <a:t>Kinga </a:t>
            </a:r>
            <a:r>
              <a:rPr lang="pl-PL" sz="2800" dirty="0" err="1" smtClean="0"/>
              <a:t>Jamińska</a:t>
            </a:r>
            <a:r>
              <a:rPr lang="pl-PL" sz="2800" dirty="0" smtClean="0"/>
              <a:t/>
            </a:r>
            <a:br>
              <a:rPr lang="pl-PL" sz="2800" dirty="0" smtClean="0"/>
            </a:br>
            <a:r>
              <a:rPr lang="pl-PL" sz="2800" dirty="0" smtClean="0"/>
              <a:t>Katarzyna Konopka</a:t>
            </a:r>
          </a:p>
          <a:p>
            <a:endParaRPr lang="pl-PL" sz="2800" dirty="0" smtClean="0"/>
          </a:p>
          <a:p>
            <a:endParaRPr lang="pl-PL" sz="2800" b="1" dirty="0" smtClean="0"/>
          </a:p>
        </p:txBody>
      </p:sp>
      <p:sp>
        <p:nvSpPr>
          <p:cNvPr id="5" name="Prostokąt 4"/>
          <p:cNvSpPr/>
          <p:nvPr/>
        </p:nvSpPr>
        <p:spPr>
          <a:xfrm>
            <a:off x="4716016" y="2996952"/>
            <a:ext cx="3672408" cy="954107"/>
          </a:xfrm>
          <a:prstGeom prst="rect">
            <a:avLst/>
          </a:prstGeom>
        </p:spPr>
        <p:txBody>
          <a:bodyPr wrap="square">
            <a:spAutoFit/>
          </a:bodyPr>
          <a:lstStyle/>
          <a:p>
            <a:r>
              <a:rPr lang="pl-PL" sz="2800" b="1" dirty="0" smtClean="0"/>
              <a:t>Opiekun:</a:t>
            </a:r>
          </a:p>
          <a:p>
            <a:r>
              <a:rPr lang="pl-PL" sz="2800" dirty="0" smtClean="0"/>
              <a:t>Małgorzata</a:t>
            </a:r>
            <a:r>
              <a:rPr lang="pl-PL" dirty="0" smtClean="0"/>
              <a:t> </a:t>
            </a:r>
            <a:r>
              <a:rPr lang="pl-PL" sz="2800" dirty="0" err="1" smtClean="0"/>
              <a:t>Jandura</a:t>
            </a:r>
            <a:endParaRPr lang="pl-PL" sz="2800"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6000" dirty="0" smtClean="0">
                <a:solidFill>
                  <a:srgbClr val="FF0000"/>
                </a:solidFill>
              </a:rPr>
              <a:t>Zdrowe odżywianie</a:t>
            </a:r>
            <a:endParaRPr lang="pl-PL" sz="6000" dirty="0">
              <a:solidFill>
                <a:srgbClr val="FF0000"/>
              </a:solidFill>
            </a:endParaRPr>
          </a:p>
        </p:txBody>
      </p:sp>
      <p:sp>
        <p:nvSpPr>
          <p:cNvPr id="3" name="Symbol zastępczy zawartości 2"/>
          <p:cNvSpPr>
            <a:spLocks noGrp="1"/>
          </p:cNvSpPr>
          <p:nvPr>
            <p:ph idx="1"/>
          </p:nvPr>
        </p:nvSpPr>
        <p:spPr>
          <a:xfrm>
            <a:off x="357158" y="1428736"/>
            <a:ext cx="8329642" cy="5429264"/>
          </a:xfrm>
        </p:spPr>
        <p:txBody>
          <a:bodyPr>
            <a:noAutofit/>
          </a:bodyPr>
          <a:lstStyle/>
          <a:p>
            <a:pPr indent="-324000">
              <a:lnSpc>
                <a:spcPct val="120000"/>
              </a:lnSpc>
              <a:buNone/>
            </a:pPr>
            <a:r>
              <a:rPr lang="pl-PL" sz="2400" dirty="0" smtClean="0"/>
              <a:t>     Zdrowe odżywianie </a:t>
            </a:r>
            <a:r>
              <a:rPr lang="pl-PL" sz="2400" dirty="0"/>
              <a:t>staje się coraz popularniejsze. </a:t>
            </a:r>
            <a:endParaRPr lang="pl-PL" sz="2400" dirty="0" smtClean="0"/>
          </a:p>
          <a:p>
            <a:pPr indent="-324000">
              <a:lnSpc>
                <a:spcPct val="120000"/>
              </a:lnSpc>
              <a:buNone/>
            </a:pPr>
            <a:r>
              <a:rPr lang="pl-PL" sz="2400" dirty="0" smtClean="0"/>
              <a:t>     Rośnie </a:t>
            </a:r>
            <a:r>
              <a:rPr lang="pl-PL" sz="2400" dirty="0"/>
              <a:t>liczba osób, które chcą odżywiać się prawidłowo. Zdrowe żywienie odgrywa kluczową rolę w utrzymaniu zdrowia, a tym samym determinuje długość życia. </a:t>
            </a:r>
            <a:r>
              <a:rPr lang="pl-PL" sz="2400" dirty="0" smtClean="0"/>
              <a:t>           </a:t>
            </a:r>
          </a:p>
          <a:p>
            <a:pPr indent="-324000">
              <a:lnSpc>
                <a:spcPct val="120000"/>
              </a:lnSpc>
              <a:buNone/>
            </a:pPr>
            <a:r>
              <a:rPr lang="pl-PL" sz="2400" dirty="0" smtClean="0"/>
              <a:t>     Złe </a:t>
            </a:r>
            <a:r>
              <a:rPr lang="pl-PL" sz="2400" dirty="0"/>
              <a:t>nawyki żywieniowe przyczyniają się do wielu chorób cywilizacyjnych – otyłości, cukrzycy typu 2, chorób układu krążenia oraz nowotworów. </a:t>
            </a:r>
            <a:endParaRPr lang="pl-PL" sz="2400" dirty="0" smtClean="0"/>
          </a:p>
          <a:p>
            <a:pPr indent="-324000">
              <a:lnSpc>
                <a:spcPct val="120000"/>
              </a:lnSpc>
              <a:buNone/>
            </a:pPr>
            <a:r>
              <a:rPr lang="pl-PL" sz="2400" dirty="0" smtClean="0"/>
              <a:t>     Jeżeli </a:t>
            </a:r>
            <a:r>
              <a:rPr lang="pl-PL" sz="2400" dirty="0"/>
              <a:t>chcesz, aby twoja dieta była bez zarzutu, zadbaj o to, by twój nowy, zdrowy jadłospis zawierał produkty </a:t>
            </a:r>
            <a:r>
              <a:rPr lang="pl-PL" sz="2400" dirty="0" smtClean="0"/>
              <a:t>spożywcze</a:t>
            </a:r>
            <a:r>
              <a:rPr lang="pl-PL" sz="2400" dirty="0"/>
              <a:t>, które dostarczają </a:t>
            </a:r>
            <a:r>
              <a:rPr lang="pl-PL" sz="2400" dirty="0" smtClean="0"/>
              <a:t>białko</a:t>
            </a:r>
            <a:r>
              <a:rPr lang="pl-PL" sz="2400" dirty="0"/>
              <a:t>, tłuszcze, węglowodany, witaminy i składniki mineralne.</a:t>
            </a:r>
          </a:p>
          <a:p>
            <a:pPr>
              <a:buNone/>
            </a:pPr>
            <a:r>
              <a:rPr lang="pl-PL" sz="2400" dirty="0" smtClean="0"/>
              <a:t/>
            </a:r>
            <a:br>
              <a:rPr lang="pl-PL" sz="2400" dirty="0" smtClean="0"/>
            </a:br>
            <a:endParaRPr lang="pl-PL" sz="2400"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Zaburzenia odżywiania</a:t>
            </a:r>
            <a:endParaRPr lang="pl-PL" dirty="0"/>
          </a:p>
        </p:txBody>
      </p:sp>
      <p:sp>
        <p:nvSpPr>
          <p:cNvPr id="3" name="Symbol zastępczy zawartości 2"/>
          <p:cNvSpPr>
            <a:spLocks noGrp="1"/>
          </p:cNvSpPr>
          <p:nvPr>
            <p:ph idx="1"/>
          </p:nvPr>
        </p:nvSpPr>
        <p:spPr/>
        <p:txBody>
          <a:bodyPr>
            <a:normAutofit lnSpcReduction="10000"/>
          </a:bodyPr>
          <a:lstStyle/>
          <a:p>
            <a:pPr>
              <a:buNone/>
            </a:pPr>
            <a:r>
              <a:rPr lang="pl-PL" dirty="0" smtClean="0"/>
              <a:t>    Zaburzenia </a:t>
            </a:r>
            <a:r>
              <a:rPr lang="pl-PL" dirty="0"/>
              <a:t>odżywiania są to </a:t>
            </a:r>
            <a:r>
              <a:rPr lang="pl-PL" dirty="0" smtClean="0"/>
              <a:t>poważne zaburzenia </a:t>
            </a:r>
            <a:r>
              <a:rPr lang="pl-PL" dirty="0"/>
              <a:t>w zakresie zachowań związanych z pobieraniem pokarmu. Często mają podłoże psychiczne i związane są z niskim poczuciem własnej wartości. </a:t>
            </a:r>
            <a:r>
              <a:rPr lang="pl-PL" dirty="0" smtClean="0"/>
              <a:t>Szczupła sylwetka</a:t>
            </a:r>
            <a:r>
              <a:rPr lang="pl-PL" dirty="0"/>
              <a:t> promowana przez mass media stała się </a:t>
            </a:r>
            <a:r>
              <a:rPr lang="pl-PL" dirty="0" smtClean="0"/>
              <a:t>modna. Zaburzenia </a:t>
            </a:r>
            <a:r>
              <a:rPr lang="pl-PL" dirty="0"/>
              <a:t>odżywiania dotyczą zazwyczaj młodych dziewcząt, które pragną mieć idealną figurę. Nie </a:t>
            </a:r>
            <a:r>
              <a:rPr lang="pl-PL" dirty="0" smtClean="0"/>
              <a:t>należy </a:t>
            </a:r>
            <a:r>
              <a:rPr lang="pl-PL" dirty="0"/>
              <a:t>lekceważyć już pierwszych objawów zaburzeń </a:t>
            </a:r>
            <a:r>
              <a:rPr lang="pl-PL" dirty="0" smtClean="0"/>
              <a:t>łaknienia.</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Istnieją dwa typy zaburzeń odżywiania: </a:t>
            </a:r>
            <a:endParaRPr lang="pl-PL" dirty="0"/>
          </a:p>
        </p:txBody>
      </p:sp>
      <p:sp>
        <p:nvSpPr>
          <p:cNvPr id="3" name="Symbol zastępczy zawartości 2"/>
          <p:cNvSpPr>
            <a:spLocks noGrp="1"/>
          </p:cNvSpPr>
          <p:nvPr>
            <p:ph idx="1"/>
          </p:nvPr>
        </p:nvSpPr>
        <p:spPr/>
        <p:txBody>
          <a:bodyPr>
            <a:normAutofit fontScale="92500" lnSpcReduction="10000"/>
          </a:bodyPr>
          <a:lstStyle/>
          <a:p>
            <a:pPr algn="ctr">
              <a:buNone/>
            </a:pPr>
            <a:r>
              <a:rPr lang="pl-PL" sz="4300" b="1" dirty="0">
                <a:solidFill>
                  <a:srgbClr val="FF0000"/>
                </a:solidFill>
              </a:rPr>
              <a:t>Anoreksja</a:t>
            </a:r>
          </a:p>
          <a:p>
            <a:pPr>
              <a:buNone/>
            </a:pPr>
            <a:r>
              <a:rPr lang="pl-PL" dirty="0" smtClean="0"/>
              <a:t> Objawy</a:t>
            </a:r>
            <a:r>
              <a:rPr lang="pl-PL" dirty="0"/>
              <a:t>:</a:t>
            </a:r>
          </a:p>
          <a:p>
            <a:pPr>
              <a:buNone/>
            </a:pPr>
            <a:r>
              <a:rPr lang="pl-PL" dirty="0" smtClean="0"/>
              <a:t>- Ciągłe </a:t>
            </a:r>
            <a:r>
              <a:rPr lang="pl-PL" dirty="0"/>
              <a:t>zamartwianie się własną wagą</a:t>
            </a:r>
          </a:p>
          <a:p>
            <a:pPr>
              <a:buNone/>
            </a:pPr>
            <a:r>
              <a:rPr lang="pl-PL" dirty="0" smtClean="0"/>
              <a:t>- Ograniczanie </a:t>
            </a:r>
            <a:r>
              <a:rPr lang="pl-PL" dirty="0"/>
              <a:t>jedzenia</a:t>
            </a:r>
          </a:p>
          <a:p>
            <a:pPr>
              <a:buNone/>
            </a:pPr>
            <a:r>
              <a:rPr lang="pl-PL" dirty="0" smtClean="0"/>
              <a:t>- Nadmiar </a:t>
            </a:r>
            <a:r>
              <a:rPr lang="pl-PL" dirty="0"/>
              <a:t>ćwiczeń fizycznych</a:t>
            </a:r>
          </a:p>
          <a:p>
            <a:pPr>
              <a:buNone/>
            </a:pPr>
            <a:r>
              <a:rPr lang="pl-PL" dirty="0" smtClean="0"/>
              <a:t>- Niezdolność </a:t>
            </a:r>
            <a:r>
              <a:rPr lang="pl-PL" dirty="0"/>
              <a:t>do zaprzestania odchudzania </a:t>
            </a:r>
            <a:r>
              <a:rPr lang="pl-PL" dirty="0" smtClean="0"/>
              <a:t>się</a:t>
            </a:r>
            <a:r>
              <a:rPr lang="pl-PL" dirty="0"/>
              <a:t>, nawet gdy waga jest niebezpiecznie niska</a:t>
            </a:r>
          </a:p>
          <a:p>
            <a:pPr>
              <a:buNone/>
            </a:pPr>
            <a:r>
              <a:rPr lang="pl-PL" dirty="0" smtClean="0"/>
              <a:t>- Palenie </a:t>
            </a:r>
            <a:r>
              <a:rPr lang="pl-PL" dirty="0"/>
              <a:t>tytoniu i żucie gumy w celu zachowania niskiej wagi</a:t>
            </a: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9600" dirty="0" smtClean="0">
                <a:solidFill>
                  <a:srgbClr val="FF0000"/>
                </a:solidFill>
              </a:rPr>
              <a:t>ANOREKSJA</a:t>
            </a:r>
            <a:endParaRPr lang="pl-PL" sz="9600" dirty="0">
              <a:solidFill>
                <a:srgbClr val="FF0000"/>
              </a:solidFill>
            </a:endParaRPr>
          </a:p>
        </p:txBody>
      </p:sp>
      <p:pic>
        <p:nvPicPr>
          <p:cNvPr id="4" name="Symbol zastępczy zawartości 3" descr="anoreksja-i-bulimia.jpg"/>
          <p:cNvPicPr>
            <a:picLocks noGrp="1" noChangeAspect="1"/>
          </p:cNvPicPr>
          <p:nvPr>
            <p:ph idx="1"/>
          </p:nvPr>
        </p:nvPicPr>
        <p:blipFill>
          <a:blip r:embed="rId2" cstate="print"/>
          <a:stretch>
            <a:fillRect/>
          </a:stretch>
        </p:blipFill>
        <p:spPr>
          <a:xfrm>
            <a:off x="323528" y="2276872"/>
            <a:ext cx="3370499" cy="2660920"/>
          </a:xfrm>
        </p:spPr>
      </p:pic>
      <p:pic>
        <p:nvPicPr>
          <p:cNvPr id="5" name="Obraz 4" descr="anoreksja-16306641.jpg"/>
          <p:cNvPicPr>
            <a:picLocks noChangeAspect="1"/>
          </p:cNvPicPr>
          <p:nvPr/>
        </p:nvPicPr>
        <p:blipFill>
          <a:blip r:embed="rId3" cstate="print"/>
          <a:stretch>
            <a:fillRect/>
          </a:stretch>
        </p:blipFill>
        <p:spPr>
          <a:xfrm>
            <a:off x="3851920" y="2852936"/>
            <a:ext cx="4978297" cy="3321298"/>
          </a:xfrm>
          <a:prstGeom prst="rect">
            <a:avLst/>
          </a:prstGeo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a:xfrm>
            <a:off x="467544" y="260648"/>
            <a:ext cx="8219256" cy="5865515"/>
          </a:xfrm>
        </p:spPr>
        <p:txBody>
          <a:bodyPr>
            <a:normAutofit/>
          </a:bodyPr>
          <a:lstStyle/>
          <a:p>
            <a:pPr algn="ctr">
              <a:buNone/>
            </a:pPr>
            <a:r>
              <a:rPr lang="pl-PL" sz="4000" dirty="0" smtClean="0">
                <a:solidFill>
                  <a:srgbClr val="FF0000"/>
                </a:solidFill>
              </a:rPr>
              <a:t>Bulimia</a:t>
            </a:r>
          </a:p>
          <a:p>
            <a:pPr>
              <a:buNone/>
            </a:pPr>
            <a:r>
              <a:rPr lang="pl-PL" dirty="0"/>
              <a:t>Objawy:</a:t>
            </a:r>
          </a:p>
          <a:p>
            <a:pPr>
              <a:buNone/>
            </a:pPr>
            <a:r>
              <a:rPr lang="pl-PL" dirty="0" smtClean="0"/>
              <a:t>- zamartwianie </a:t>
            </a:r>
            <a:r>
              <a:rPr lang="pl-PL" dirty="0"/>
              <a:t>się własną wagą ciała</a:t>
            </a:r>
          </a:p>
          <a:p>
            <a:pPr>
              <a:buNone/>
            </a:pPr>
            <a:r>
              <a:rPr lang="pl-PL" dirty="0" smtClean="0"/>
              <a:t>- Objadanie </a:t>
            </a:r>
            <a:r>
              <a:rPr lang="pl-PL" dirty="0"/>
              <a:t>się</a:t>
            </a:r>
          </a:p>
          <a:p>
            <a:pPr>
              <a:buNone/>
            </a:pPr>
            <a:r>
              <a:rPr lang="pl-PL" dirty="0" smtClean="0"/>
              <a:t>- Wywoływanie </a:t>
            </a:r>
            <a:r>
              <a:rPr lang="pl-PL" dirty="0"/>
              <a:t>wymiotów / </a:t>
            </a:r>
            <a:r>
              <a:rPr lang="pl-PL" dirty="0" smtClean="0"/>
              <a:t>stosowanie środków </a:t>
            </a:r>
            <a:r>
              <a:rPr lang="pl-PL" dirty="0"/>
              <a:t>przeczyszczających</a:t>
            </a:r>
          </a:p>
          <a:p>
            <a:pPr>
              <a:buNone/>
            </a:pPr>
            <a:r>
              <a:rPr lang="pl-PL" dirty="0" smtClean="0"/>
              <a:t>- Nieregularne </a:t>
            </a:r>
            <a:r>
              <a:rPr lang="pl-PL" dirty="0"/>
              <a:t>miesiączki</a:t>
            </a:r>
          </a:p>
          <a:p>
            <a:pPr>
              <a:buNone/>
            </a:pPr>
            <a:r>
              <a:rPr lang="pl-PL" dirty="0" smtClean="0"/>
              <a:t>- Poczucie </a:t>
            </a:r>
            <a:r>
              <a:rPr lang="pl-PL" dirty="0"/>
              <a:t>winy z powodu sposobu odżywiania przy jednoczesnym zachowaniu normalnej wagi.</a:t>
            </a:r>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4618856" cy="1143000"/>
          </a:xfrm>
        </p:spPr>
        <p:txBody>
          <a:bodyPr>
            <a:noAutofit/>
          </a:bodyPr>
          <a:lstStyle/>
          <a:p>
            <a:pPr algn="r"/>
            <a:r>
              <a:rPr lang="pl-PL" sz="9600" dirty="0" smtClean="0">
                <a:solidFill>
                  <a:srgbClr val="FF0000"/>
                </a:solidFill>
              </a:rPr>
              <a:t>BULIMIA</a:t>
            </a:r>
            <a:endParaRPr lang="pl-PL" sz="9600" dirty="0">
              <a:solidFill>
                <a:srgbClr val="FF0000"/>
              </a:solidFill>
            </a:endParaRPr>
          </a:p>
        </p:txBody>
      </p:sp>
      <p:pic>
        <p:nvPicPr>
          <p:cNvPr id="4" name="Symbol zastępczy zawartości 3" descr="bulimia.png"/>
          <p:cNvPicPr>
            <a:picLocks noGrp="1" noChangeAspect="1"/>
          </p:cNvPicPr>
          <p:nvPr>
            <p:ph idx="1"/>
          </p:nvPr>
        </p:nvPicPr>
        <p:blipFill>
          <a:blip r:embed="rId2" cstate="print"/>
          <a:stretch>
            <a:fillRect/>
          </a:stretch>
        </p:blipFill>
        <p:spPr>
          <a:xfrm>
            <a:off x="395536" y="2276872"/>
            <a:ext cx="5472608" cy="41551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Obraz 4" descr="pobrane.jpg"/>
          <p:cNvPicPr>
            <a:picLocks noChangeAspect="1"/>
          </p:cNvPicPr>
          <p:nvPr/>
        </p:nvPicPr>
        <p:blipFill>
          <a:blip r:embed="rId3" cstate="print"/>
          <a:stretch>
            <a:fillRect/>
          </a:stretch>
        </p:blipFill>
        <p:spPr>
          <a:xfrm>
            <a:off x="5796136" y="404664"/>
            <a:ext cx="3121124" cy="2919327"/>
          </a:xfrm>
          <a:prstGeom prst="rect">
            <a:avLst/>
          </a:prstGeom>
          <a:ln>
            <a:noFill/>
          </a:ln>
          <a:effectLst>
            <a:softEdge rad="112500"/>
          </a:effectLst>
        </p:spPr>
      </p:pic>
    </p:spTree>
  </p:cSld>
  <p:clrMapOvr>
    <a:masterClrMapping/>
  </p:clrMapOvr>
  <p:transition>
    <p:split/>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789</TotalTime>
  <Words>704</Words>
  <Application>Microsoft Office PowerPoint</Application>
  <PresentationFormat>Pokaz na ekranie (4:3)</PresentationFormat>
  <Paragraphs>98</Paragraphs>
  <Slides>37</Slides>
  <Notes>0</Notes>
  <HiddenSlides>0</HiddenSlides>
  <MMClips>0</MMClips>
  <ScaleCrop>false</ScaleCrop>
  <HeadingPairs>
    <vt:vector size="4" baseType="variant">
      <vt:variant>
        <vt:lpstr>Motyw</vt:lpstr>
      </vt:variant>
      <vt:variant>
        <vt:i4>1</vt:i4>
      </vt:variant>
      <vt:variant>
        <vt:lpstr>Tytuły slajdów</vt:lpstr>
      </vt:variant>
      <vt:variant>
        <vt:i4>37</vt:i4>
      </vt:variant>
    </vt:vector>
  </HeadingPairs>
  <TitlesOfParts>
    <vt:vector size="38" baseType="lpstr">
      <vt:lpstr>Motyw pakietu Office</vt:lpstr>
      <vt:lpstr>Żyj zdrowo i sportowo</vt:lpstr>
      <vt:lpstr>Slajd 2</vt:lpstr>
      <vt:lpstr>Slajd 3</vt:lpstr>
      <vt:lpstr>Zdrowe odżywianie</vt:lpstr>
      <vt:lpstr>Zaburzenia odżywiania</vt:lpstr>
      <vt:lpstr>Istnieją dwa typy zaburzeń odżywiania: </vt:lpstr>
      <vt:lpstr>ANOREKSJA</vt:lpstr>
      <vt:lpstr>Slajd 8</vt:lpstr>
      <vt:lpstr>BULIMIA</vt:lpstr>
      <vt:lpstr>Inne choroby</vt:lpstr>
      <vt:lpstr>Slajd 11</vt:lpstr>
      <vt:lpstr>Osteoporoza </vt:lpstr>
      <vt:lpstr>Piramida zdrowego odżywiania</vt:lpstr>
      <vt:lpstr>8 przykazań zdrowego odżywiania </vt:lpstr>
      <vt:lpstr> </vt:lpstr>
      <vt:lpstr>Czytaj etykiety!</vt:lpstr>
      <vt:lpstr>W naszym gimnazjum przeprowadziliśmy ankiety dotyczące zdrowego trybu życia. Ankietowanych było 121 na 143 uczniów. </vt:lpstr>
      <vt:lpstr>Ile posiłków dziennie zjadasz?</vt:lpstr>
      <vt:lpstr>Czy codziennie jesz śniadanie?</vt:lpstr>
      <vt:lpstr>Spożywasz owoce? </vt:lpstr>
      <vt:lpstr>Spożywasz fast- foody?</vt:lpstr>
      <vt:lpstr>Co najczęściej przegryzasz między posiłkami?</vt:lpstr>
      <vt:lpstr>Ile czasu w ciągu dnia spędzasz przed komputerem/komórką?</vt:lpstr>
      <vt:lpstr>Ile czasu w ciągu dnia spędzasz na świeżym powietrzu?</vt:lpstr>
      <vt:lpstr>Uprawiasz sport? </vt:lpstr>
      <vt:lpstr>Wskaźnik BMI wykazał, że:</vt:lpstr>
      <vt:lpstr>Sporty, które uczniowie najchętniej uprawiają:</vt:lpstr>
      <vt:lpstr>Kolarstwo</vt:lpstr>
      <vt:lpstr>Slajd 29</vt:lpstr>
      <vt:lpstr>Cheerleading</vt:lpstr>
      <vt:lpstr>Slajd 31</vt:lpstr>
      <vt:lpstr>Slajd 32</vt:lpstr>
      <vt:lpstr>Piłka siatkowa </vt:lpstr>
      <vt:lpstr>Biegi </vt:lpstr>
      <vt:lpstr>Siłownia </vt:lpstr>
      <vt:lpstr>Sporty zimowe – m.in. Jazda na nartach, snowboard, łyżwy, saneczkarstwo.</vt:lpstr>
      <vt:lpstr>Slajd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Żyj zdrowo i sportowo</dc:title>
  <dc:creator>MICHAŁ KONOPKA</dc:creator>
  <cp:lastModifiedBy>Gość</cp:lastModifiedBy>
  <cp:revision>84</cp:revision>
  <dcterms:created xsi:type="dcterms:W3CDTF">2016-11-18T12:58:25Z</dcterms:created>
  <dcterms:modified xsi:type="dcterms:W3CDTF">2017-01-25T15:59:47Z</dcterms:modified>
</cp:coreProperties>
</file>