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3" r:id="rId5"/>
    <p:sldId id="268" r:id="rId6"/>
    <p:sldId id="264" r:id="rId7"/>
    <p:sldId id="265" r:id="rId8"/>
    <p:sldId id="273" r:id="rId9"/>
    <p:sldId id="269" r:id="rId10"/>
    <p:sldId id="267" r:id="rId11"/>
    <p:sldId id="260" r:id="rId12"/>
    <p:sldId id="261" r:id="rId13"/>
    <p:sldId id="274" r:id="rId14"/>
    <p:sldId id="275" r:id="rId15"/>
    <p:sldId id="278" r:id="rId16"/>
    <p:sldId id="279" r:id="rId17"/>
    <p:sldId id="280" r:id="rId18"/>
    <p:sldId id="277" r:id="rId19"/>
    <p:sldId id="259" r:id="rId20"/>
    <p:sldId id="262" r:id="rId21"/>
    <p:sldId id="270" r:id="rId22"/>
    <p:sldId id="271" r:id="rId23"/>
    <p:sldId id="272" r:id="rId24"/>
    <p:sldId id="281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ykres%20w%20programie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Czy wierzysz w to, że masz wpływ na otaczający cię świat?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Arkusz1!$A$2:$A$5</c:f>
              <c:strCache>
                <c:ptCount val="4"/>
                <c:pt idx="0">
                  <c:v>Może </c:v>
                </c:pt>
                <c:pt idx="1">
                  <c:v>Nie wiem</c:v>
                </c:pt>
                <c:pt idx="2">
                  <c:v>Nie </c:v>
                </c:pt>
                <c:pt idx="3">
                  <c:v>Tak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0701285603188511"/>
          <c:y val="0.39406611954600884"/>
          <c:w val="0.16366615631379416"/>
          <c:h val="0.3162885729552771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view3D>
      <c:rotX val="75"/>
      <c:perspective val="30"/>
    </c:view3D>
    <c:plotArea>
      <c:layout/>
      <c:pie3DChart>
        <c:varyColors val="1"/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"/>
  <c:chart>
    <c:title>
      <c:tx>
        <c:rich>
          <a:bodyPr/>
          <a:lstStyle/>
          <a:p>
            <a:pPr>
              <a:defRPr/>
            </a:pPr>
            <a:r>
              <a:rPr lang="pl-PL"/>
              <a:t>Czy podejmujesz jakieś działanie by pomóc drugiemu człowiekowi?</a:t>
            </a:r>
          </a:p>
        </c:rich>
      </c:tx>
      <c:layout/>
    </c:title>
    <c:view3D>
      <c:rotX val="75"/>
      <c:perspective val="30"/>
    </c:view3D>
    <c:plotArea>
      <c:layout/>
      <c:pie3DChart>
        <c:varyColors val="1"/>
        <c:dLbls>
          <c:showCatName val="1"/>
          <c:showPercent val="1"/>
        </c:dLbls>
      </c:pie3DChart>
    </c:plotArea>
    <c:plotVisOnly val="1"/>
    <c:dispBlanksAs val="gap"/>
  </c:chart>
  <c:txPr>
    <a:bodyPr/>
    <a:lstStyle/>
    <a:p>
      <a:pPr>
        <a:defRPr sz="1800" b="1"/>
      </a:pPr>
      <a:endParaRPr lang="pl-PL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'[Wykres w programie Microsoft Office PowerPoint]Arkusz1'!$A$2:$A$3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'[Wykres w programie Microsoft Office PowerPoint]Arkusz1'!$B$2:$B$3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0.11375</cdr:x>
      <cdr:y>0.06585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-441664" y="-1916832"/>
          <a:ext cx="936117" cy="287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0.06821</cdr:x>
      <cdr:y>0.1187</cdr:y>
    </cdr:from>
    <cdr:to>
      <cdr:x>0.12505</cdr:x>
      <cdr:y>0.16957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32048" y="504056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0.07958</cdr:x>
      <cdr:y>0.05087</cdr:y>
    </cdr:from>
    <cdr:to>
      <cdr:x>1</cdr:x>
      <cdr:y>0.20348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04056" y="216024"/>
          <a:ext cx="583009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822E-337A-4EEE-8655-FE49B994A2F5}" type="datetimeFigureOut">
              <a:rPr lang="pl-PL" smtClean="0"/>
              <a:pPr/>
              <a:t>2017-01-26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759EF55-E7C4-4C4A-B5DE-CEA8D772700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822E-337A-4EEE-8655-FE49B994A2F5}" type="datetimeFigureOut">
              <a:rPr lang="pl-PL" smtClean="0"/>
              <a:pPr/>
              <a:t>2017-01-26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EF55-E7C4-4C4A-B5DE-CEA8D77270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822E-337A-4EEE-8655-FE49B994A2F5}" type="datetimeFigureOut">
              <a:rPr lang="pl-PL" smtClean="0"/>
              <a:pPr/>
              <a:t>2017-01-26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EF55-E7C4-4C4A-B5DE-CEA8D77270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822E-337A-4EEE-8655-FE49B994A2F5}" type="datetimeFigureOut">
              <a:rPr lang="pl-PL" smtClean="0"/>
              <a:pPr/>
              <a:t>2017-01-26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EF55-E7C4-4C4A-B5DE-CEA8D77270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822E-337A-4EEE-8655-FE49B994A2F5}" type="datetimeFigureOut">
              <a:rPr lang="pl-PL" smtClean="0"/>
              <a:pPr/>
              <a:t>2017-01-26</a:t>
            </a:fld>
            <a:endParaRPr lang="pl-PL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EF55-E7C4-4C4A-B5DE-CEA8D772700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822E-337A-4EEE-8655-FE49B994A2F5}" type="datetimeFigureOut">
              <a:rPr lang="pl-PL" smtClean="0"/>
              <a:pPr/>
              <a:t>2017-01-26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EF55-E7C4-4C4A-B5DE-CEA8D77270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822E-337A-4EEE-8655-FE49B994A2F5}" type="datetimeFigureOut">
              <a:rPr lang="pl-PL" smtClean="0"/>
              <a:pPr/>
              <a:t>2017-01-26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EF55-E7C4-4C4A-B5DE-CEA8D77270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822E-337A-4EEE-8655-FE49B994A2F5}" type="datetimeFigureOut">
              <a:rPr lang="pl-PL" smtClean="0"/>
              <a:pPr/>
              <a:t>2017-01-26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EF55-E7C4-4C4A-B5DE-CEA8D77270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822E-337A-4EEE-8655-FE49B994A2F5}" type="datetimeFigureOut">
              <a:rPr lang="pl-PL" smtClean="0"/>
              <a:pPr/>
              <a:t>2017-01-26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EF55-E7C4-4C4A-B5DE-CEA8D77270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822E-337A-4EEE-8655-FE49B994A2F5}" type="datetimeFigureOut">
              <a:rPr lang="pl-PL" smtClean="0"/>
              <a:pPr/>
              <a:t>2017-01-26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EF55-E7C4-4C4A-B5DE-CEA8D772700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822E-337A-4EEE-8655-FE49B994A2F5}" type="datetimeFigureOut">
              <a:rPr lang="pl-PL" smtClean="0"/>
              <a:pPr/>
              <a:t>2017-01-26</a:t>
            </a:fld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EF55-E7C4-4C4A-B5DE-CEA8D772700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CFF822E-337A-4EEE-8655-FE49B994A2F5}" type="datetimeFigureOut">
              <a:rPr lang="pl-PL" smtClean="0"/>
              <a:pPr/>
              <a:t>2017-01-26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759EF55-E7C4-4C4A-B5DE-CEA8D772700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5635">
            <a:off x="581750" y="4306631"/>
            <a:ext cx="3059832" cy="1675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337">
            <a:off x="5773104" y="3879730"/>
            <a:ext cx="2828925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ostokąt 6"/>
          <p:cNvSpPr/>
          <p:nvPr/>
        </p:nvSpPr>
        <p:spPr>
          <a:xfrm rot="21090715">
            <a:off x="-271099" y="1913637"/>
            <a:ext cx="97347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pl-PL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WOLONTARIAT</a:t>
            </a:r>
            <a:endParaRPr lang="pl-PL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8" name="Serce 7"/>
          <p:cNvSpPr/>
          <p:nvPr/>
        </p:nvSpPr>
        <p:spPr>
          <a:xfrm rot="20458940">
            <a:off x="1958569" y="548679"/>
            <a:ext cx="1680442" cy="144016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erce 8"/>
          <p:cNvSpPr/>
          <p:nvPr/>
        </p:nvSpPr>
        <p:spPr>
          <a:xfrm rot="1635760">
            <a:off x="5271296" y="476673"/>
            <a:ext cx="1532726" cy="122413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09772427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pl-PL" dirty="0" smtClean="0"/>
              <a:t> </a:t>
            </a:r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Popularność </a:t>
            </a:r>
            <a:r>
              <a:rPr lang="pl-PL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wolontariatu jest wyraźnie zróżnicowana regionalnie – w Polsce zachodniej oraz południowej tego typu działania deklaruje się znacznie częściej niż w Polsce wschodniej, północnej i centralnej.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9" y="1210041"/>
            <a:ext cx="792088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3116259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7603" y="877404"/>
            <a:ext cx="8260672" cy="1039427"/>
          </a:xfrm>
        </p:spPr>
        <p:txBody>
          <a:bodyPr>
            <a:noAutofit/>
          </a:bodyPr>
          <a:lstStyle/>
          <a:p>
            <a:r>
              <a:rPr lang="pl-PL" sz="4400" b="1" cap="none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ORGANIZACJE ZAJMUJĄCE SIĘ POMAGANIEM INNYM, TO M.IN:</a:t>
            </a:r>
            <a:endParaRPr lang="pl-PL" sz="4400" b="1" cap="none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475656" y="2515544"/>
            <a:ext cx="3622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CARITAS</a:t>
            </a:r>
            <a:r>
              <a:rPr lang="pl-PL" sz="4400" dirty="0" smtClean="0"/>
              <a:t> </a:t>
            </a:r>
            <a:endParaRPr lang="pl-PL" sz="4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3284984"/>
            <a:ext cx="7056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Działalność Caritas w Polsce na początku lat dziewięćdziesiątych to głównie dystrybucja darów materialnych otrzymywanych z zagranicy. Szybko jednak zmieniła swoją strategię i zajęła się udzielaniem pomocy charytatywnej dzięki środkom pozyskiwanym od ludzi dobrej woli i instytucji. Caritas utworzyła profesjonalne placówki opiekuńczo-wychowawcze: Stacje Opieki Caritas, ośrodki rehabilitacyjne, Zakłady Pielęgnacyjno-Opiekuńcze, Domy Pomocy Społecznej, Warsztaty Terapii Zajęciowej, Domy Samotnej Matki, kuchnie dla ubogich, świetlice dziennego pobytu dla dzieci i osób w podeszłym wieku,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itp.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573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4141342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203942" y="36782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MAM MARZENIE</a:t>
            </a:r>
            <a:endParaRPr lang="pl-PL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95536" y="1975774"/>
            <a:ext cx="8388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Misją Fundacji Mam Marzenie jest spełnianie marzeń dzieci w wieku 3-18 lat, cierpiących na choroby zagrażające ich życiu. Przez swoją działalność chcemy dostarczyć chorym dzieciom i ich rodzinom niezapomnianych wrażeń, które pozwolą choć na chwilę zapomnieć o cierpieniu, wniosą w ich życie radość, siłę do walki z chorobą i nadzieję na przyszłość.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8153">
            <a:off x="5256999" y="3816413"/>
            <a:ext cx="3642320" cy="3107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027">
            <a:off x="684198" y="182114"/>
            <a:ext cx="488230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6464430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SZLACHETNA PACZKA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SZLACHETNEJ PACZKI 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włączane są rodziny, które znalazły się w trudnej sytuacji materialnej z niezależnych od siebie przyczyn. </a:t>
            </a: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Docierają 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prawdziwej biedy – tej ukrytej, a nie tej, która krzyczy i żąda pomocy. W Polsce nie brakuje osób, które nauczyły się wyglądać na ubogie i dzięki wzbudzaniu litości, zarabiają na swojej „biedzie”. Takim ludziom nie </a:t>
            </a: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pomagają.</a:t>
            </a:r>
            <a:endPara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None/>
            </a:pP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Celem 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mądra pomoc, czyli taka, która daje szansę na zmianę. Dlatego do Paczki trafiają te rodziny, dla których kontakt z wolontariuszem oraz wsparcie materialne będą impulsem do zmiany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56">
            <a:off x="2417760" y="709684"/>
            <a:ext cx="5953125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" y="5805264"/>
            <a:ext cx="4162425" cy="1123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263623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OKULARY DLA AFRYKI</a:t>
            </a:r>
            <a:endParaRPr lang="pl-P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5" y="1196752"/>
            <a:ext cx="8229600" cy="4373563"/>
          </a:xfrm>
        </p:spPr>
        <p:txBody>
          <a:bodyPr/>
          <a:lstStyle/>
          <a:p>
            <a:pPr marL="114300" indent="0">
              <a:buNone/>
            </a:pPr>
            <a:r>
              <a:rPr lang="pl-PL" dirty="0"/>
              <a:t>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„Okuliści dla Afryki” to ogólnopolska akcja społeczna, której celem jest badanie, poprawa wzroku i zapobieganie ślepocie dzieci i dorosłych w Afryce. Z powodu trudnej sytuacji gospodarczej i społecznej poziom opieki medycznej stoi na bardzo niskim poziomie, a w wielu miejscach kontynentu opieki po prostu brakuje. W tak trudnych warunkach zwyczajne zapalenie spojówek może okazać się niebezpieczne i spowodować groźne powikłania.</a:t>
            </a:r>
          </a:p>
          <a:p>
            <a:pPr marL="11430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216">
            <a:off x="431059" y="2459154"/>
            <a:ext cx="4086797" cy="3746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5671061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b="1" cap="none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NASZA SZKOŁA WZIĘŁA UDZIAŁ W:</a:t>
            </a:r>
            <a:endParaRPr lang="pl-PL" sz="54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9247">
            <a:off x="3839577" y="3136536"/>
            <a:ext cx="4022116" cy="3451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 rot="984828">
            <a:off x="5431923" y="2145689"/>
            <a:ext cx="3286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AKCJI „OKULARY DLA AFRYKI”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6">
            <a:off x="613842" y="1815134"/>
            <a:ext cx="3769085" cy="2515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336773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600" b="1" cap="none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Kartki świąteczne dla emerytów</a:t>
            </a:r>
            <a:endParaRPr lang="pl-PL" sz="6600" b="1" cap="none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84673">
            <a:off x="253595" y="2148976"/>
            <a:ext cx="5831417" cy="4373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1232">
            <a:off x="5640070" y="3343015"/>
            <a:ext cx="3885520" cy="291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9470689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000" b="1" cap="none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STROIKI ŚWIĄTECZNE </a:t>
            </a:r>
            <a:endParaRPr lang="pl-PL" sz="60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4762">
            <a:off x="298195" y="2756490"/>
            <a:ext cx="3786111" cy="3290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 rot="21326964">
            <a:off x="3833735" y="1633075"/>
            <a:ext cx="54468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Stroiki były zaniesione do 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GOPSU,GMINY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PARAFII.</a:t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Świeczki w stroikach zostały zakupione w </a:t>
            </a:r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CARITAS</a:t>
            </a:r>
          </a:p>
        </p:txBody>
      </p:sp>
    </p:spTree>
    <p:extLst>
      <p:ext uri="{BB962C8B-B14F-4D97-AF65-F5344CB8AC3E}">
        <p14:creationId xmlns="" xmlns:p14="http://schemas.microsoft.com/office/powerpoint/2010/main" val="157525160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b="1" cap="none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 TO </a:t>
            </a:r>
            <a:r>
              <a:rPr lang="pl-PL" sz="7200" b="1" cap="none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JEST HOSPICJUM?</a:t>
            </a:r>
            <a:endParaRPr lang="pl-PL" sz="7200" b="1" cap="none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73563"/>
          </a:xfrm>
        </p:spPr>
        <p:txBody>
          <a:bodyPr/>
          <a:lstStyle/>
          <a:p>
            <a:pPr marL="114300" indent="0">
              <a:buNone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Hospicjum-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instytucją opieki nad nieuleczalnie chorymi, którzy znajdują się w ostatniej fazie choroby - to znaczy, że nie wyzdrowieją i umrą, ale można im ulżyć w cierpieniu poprzez łagodzenie objawów choroby, eliminowanie bólu, wsparcie psychiczne i duchowe chorego oraz jego najbliższych.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8906">
            <a:off x="6063039" y="3954589"/>
            <a:ext cx="2558339" cy="25893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205504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60672" cy="1039427"/>
          </a:xfrm>
        </p:spPr>
        <p:txBody>
          <a:bodyPr>
            <a:noAutofit/>
          </a:bodyPr>
          <a:lstStyle/>
          <a:p>
            <a:r>
              <a:rPr lang="pl-PL" sz="5400" b="1" cap="none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Rodzaje wolontariatu hospicyjnego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7" y="1884850"/>
            <a:ext cx="7998645" cy="497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901051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l-PL" sz="66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DEFINICJA</a:t>
            </a:r>
            <a:endParaRPr lang="pl-PL" sz="66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Wolontariat</a:t>
            </a:r>
            <a:r>
              <a:rPr lang="pl-PL" b="1" dirty="0" smtClean="0">
                <a:solidFill>
                  <a:srgbClr val="FF0000"/>
                </a:solidFill>
              </a:rPr>
              <a:t>-</a:t>
            </a:r>
            <a:r>
              <a:rPr lang="pl-PL" b="1" dirty="0" smtClean="0">
                <a:solidFill>
                  <a:schemeClr val="tx1"/>
                </a:solidFill>
              </a:rPr>
              <a:t>dobrowolna</a:t>
            </a:r>
            <a:r>
              <a:rPr lang="pl-PL" b="1" dirty="0">
                <a:solidFill>
                  <a:schemeClr val="tx1"/>
                </a:solidFill>
              </a:rPr>
              <a:t>, bezpłatna, świadoma praca na rzecz innych lub całego społeczeństwa, wykraczająca poza związki rodzinno-koleżeńsko-przyjacielskie.</a:t>
            </a:r>
          </a:p>
          <a:p>
            <a:pPr>
              <a:buFont typeface="Wingdings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Obecnie „wolontariat” i „wolontariusz”, dzięki Ustawie o działalności pożytku publicznego i o wolontariacie z dnia 24 kwietnia 2003 roku, są już </a:t>
            </a:r>
            <a:r>
              <a:rPr lang="pl-PL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pojęciami prawnymi</a:t>
            </a:r>
            <a:r>
              <a:rPr lang="pl-PL" b="1" u="sng" dirty="0">
                <a:solidFill>
                  <a:srgbClr val="FF0000"/>
                </a:solidFill>
              </a:rPr>
              <a:t>.  </a:t>
            </a:r>
            <a:endParaRPr lang="pl-PL" b="1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b="1" u="sng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Ustawa definiuje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„wolontariusza” </a:t>
            </a:r>
            <a:r>
              <a:rPr lang="pl-PL" b="1" dirty="0">
                <a:solidFill>
                  <a:schemeClr val="tx1"/>
                </a:solidFill>
              </a:rPr>
              <a:t>jako osobę fizyczną, która wykonuje świadczenia dobrowolnie i bez </a:t>
            </a:r>
            <a:r>
              <a:rPr lang="pl-PL" b="1" dirty="0" smtClean="0">
                <a:solidFill>
                  <a:schemeClr val="tx1"/>
                </a:solidFill>
              </a:rPr>
              <a:t> gratyfikacji materialnej, czyli wynagrodzenia, </a:t>
            </a:r>
            <a:r>
              <a:rPr lang="pl-PL" b="1" dirty="0">
                <a:solidFill>
                  <a:schemeClr val="tx1"/>
                </a:solidFill>
              </a:rPr>
              <a:t>na rzecz organizacji pozarządowych, organów administracji publicznej i podległych im jednostek organizacyjnych. Praca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woluntarystyczna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chemeClr val="tx1"/>
                </a:solidFill>
              </a:rPr>
              <a:t>bywa używana wymiennie ze sformułowaniem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praca społeczna,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ochotnicza</a:t>
            </a:r>
            <a:r>
              <a:rPr lang="pl-PL" b="1" dirty="0" smtClean="0">
                <a:solidFill>
                  <a:srgbClr val="FF0000"/>
                </a:solidFill>
              </a:rPr>
              <a:t>.</a:t>
            </a:r>
            <a:endParaRPr lang="pl-PL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Obraz 3" descr="wolontariusz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214554"/>
            <a:ext cx="7753376" cy="2496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4265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Wolontariuszem medycznym specjalistycznym</a:t>
            </a:r>
            <a:r>
              <a:rPr lang="pl-PL" b="1" dirty="0"/>
              <a:t> może zostać osoba z wykształceniem medycznym (lekarz, pielęgniarka, fizjoterapeuta, opiekun chorych) , a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pomocniczym</a:t>
            </a:r>
            <a:r>
              <a:rPr lang="pl-PL" b="1" dirty="0"/>
              <a:t> - osoba bez wykształcenia medycznego, które ukończyły 18 lat i przeszły pomyślnie kurs z podstawowej wiedzy o wolontariacie oraz z zakresu opieki paliatywnej.</a:t>
            </a:r>
          </a:p>
          <a:p>
            <a:endParaRPr lang="pl-PL" b="1" dirty="0"/>
          </a:p>
          <a:p>
            <a:endParaRPr lang="pl-PL" b="1" dirty="0"/>
          </a:p>
          <a:p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Wolontariusz niemedyczny </a:t>
            </a:r>
            <a:r>
              <a:rPr lang="pl-PL" b="1" dirty="0"/>
              <a:t>wspiera Hospicjum w organizowanych akcjach (koncertach, kwestach, konferencjach, przedstawieniach) oraz pracach biurowych i porządkowych. W ten rodzaj Wolontariatu może zaangażować się każdy niezależnie od wieku, wykształcenia, sprawności fizycznej i intelektualnej, rodzaj i typ pracy dobiera koordynator Wolontariatu.</a:t>
            </a:r>
          </a:p>
          <a:p>
            <a:endParaRPr lang="pl-PL" dirty="0"/>
          </a:p>
        </p:txBody>
      </p:sp>
      <p:pic>
        <p:nvPicPr>
          <p:cNvPr id="5" name="Obraz 4" descr="pobran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142984"/>
            <a:ext cx="6750891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0049859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9600" b="1" cap="none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pl-PL" sz="9600" b="1" cap="none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nkieta</a:t>
            </a:r>
            <a:endParaRPr lang="pl-PL" sz="9600" b="1" cap="none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81055219"/>
              </p:ext>
            </p:extLst>
          </p:nvPr>
        </p:nvGraphicFramePr>
        <p:xfrm>
          <a:off x="441664" y="1916832"/>
          <a:ext cx="8229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1865612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73384784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/>
          <p:nvPr>
            <p:extLst>
              <p:ext uri="{D42A27DB-BD31-4B8C-83A1-F6EECF244321}">
                <p14:modId xmlns="" xmlns:p14="http://schemas.microsoft.com/office/powerpoint/2010/main" val="1020911722"/>
              </p:ext>
            </p:extLst>
          </p:nvPr>
        </p:nvGraphicFramePr>
        <p:xfrm>
          <a:off x="1691680" y="1700808"/>
          <a:ext cx="6334148" cy="4246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Obraz 5" descr="d9c393613122e5e51d998933759339c8pisani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14715">
            <a:off x="6222144" y="4219894"/>
            <a:ext cx="2720367" cy="204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kronik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071810"/>
            <a:ext cx="1933575" cy="177165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2267744" y="83671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 podejmujesz jakieś działania , by pomóc drugiemu człowiekowi?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Wykres 12"/>
          <p:cNvGraphicFramePr/>
          <p:nvPr/>
        </p:nvGraphicFramePr>
        <p:xfrm>
          <a:off x="2411760" y="1916832"/>
          <a:ext cx="4950296" cy="302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9017564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373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</a:t>
            </a:r>
            <a:r>
              <a:rPr lang="pl-PL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Prezentację wykonały:</a:t>
            </a:r>
            <a:br>
              <a:rPr lang="pl-PL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pl-PL" sz="54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571500" indent="-457200"/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Jankowska</a:t>
            </a:r>
          </a:p>
          <a:p>
            <a:pPr marL="571500" indent="-457200"/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Karolina Jagieła</a:t>
            </a:r>
          </a:p>
          <a:p>
            <a:pPr marL="571500" indent="-457200"/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Milena </a:t>
            </a:r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Jamińska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71500" indent="-457200"/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Barbara </a:t>
            </a:r>
            <a:r>
              <a:rPr lang="pl-PL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Knutelska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dzieci(4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5072074"/>
            <a:ext cx="3929058" cy="1571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043856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259632" y="1340768"/>
            <a:ext cx="6768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DZIĘKUJEMY ZA UWAGĘ.  </a:t>
            </a:r>
            <a:r>
              <a:rPr lang="pl-PL" sz="8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endParaRPr lang="pl-PL" sz="8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600" b="1" cap="none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CZY </a:t>
            </a:r>
            <a:r>
              <a:rPr lang="pl-PL" sz="6600" b="1" cap="none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WIESZ,</a:t>
            </a:r>
            <a:r>
              <a:rPr lang="pl-PL" sz="6600" b="1" cap="none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 ŻE?</a:t>
            </a:r>
            <a:endParaRPr lang="pl-PL" sz="6600" b="1" cap="none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pl-PL" dirty="0"/>
              <a:t> </a:t>
            </a:r>
            <a:r>
              <a:rPr lang="pl-PL" b="1" dirty="0"/>
              <a:t>Określenie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bezpłatna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/>
              <a:t>- nie oznacza bezinteresowna, lecz bez wynagrodzenia materialnego. W rzeczywistości wolontariusz uzyskuje korzyści niematerialne: satysfakcję, spełnienie swoich motywacji (poczucie sensu, uznanie ze strony innych, podwyższenie samooceny itd.), lepszą pozycję na rynku pracy.</a:t>
            </a:r>
          </a:p>
          <a:p>
            <a:pPr marL="114300" indent="0">
              <a:buNone/>
            </a:pPr>
            <a:r>
              <a:rPr lang="pl-PL" b="1" dirty="0"/>
              <a:t>Określenie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wykraczająca poza związki rodzinno-koleżeńsko-przyjacielskie</a:t>
            </a:r>
            <a:r>
              <a:rPr lang="pl-PL" b="1" dirty="0"/>
              <a:t> oznacza, że wolontariatem nie jest każda praca na rzecz innych. Np. pomoc własnej babci wolontariatem nie jest, natomiast pomoc starszej osobie w pobliskim Domu Pomocy Społecznej - jest.</a:t>
            </a:r>
          </a:p>
          <a:p>
            <a:pPr marL="114300" indent="0">
              <a:buNone/>
            </a:pPr>
            <a:endParaRPr lang="pl-PL" b="1" dirty="0"/>
          </a:p>
        </p:txBody>
      </p:sp>
      <p:pic>
        <p:nvPicPr>
          <p:cNvPr id="4" name="Obraz 3" descr="pobr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24881">
            <a:off x="219449" y="157102"/>
            <a:ext cx="1165124" cy="1468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9719804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Istotne elementy </a:t>
            </a:r>
            <a:br>
              <a:rPr lang="pl-PL" sz="54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54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WOLONTARIATU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88" y="2409153"/>
            <a:ext cx="6633023" cy="306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286000" y="255183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l-PL" b="1" dirty="0" smtClean="0"/>
              <a:t>opiera się na bezinteresownej woli służenia innym ludziom</a:t>
            </a:r>
          </a:p>
          <a:p>
            <a:endParaRPr lang="pl-PL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pl-PL" b="1" dirty="0" smtClean="0"/>
              <a:t>jest dobrowolny</a:t>
            </a:r>
          </a:p>
          <a:p>
            <a:endParaRPr lang="pl-PL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pl-PL" b="1" dirty="0" smtClean="0"/>
              <a:t>  zakłada pewną ciągłość i systematyczność w działaniach</a:t>
            </a:r>
          </a:p>
          <a:p>
            <a:endParaRPr lang="pl-PL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1169"/>
            <a:ext cx="1712913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35867" y="3592884"/>
            <a:ext cx="1944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WOLONTARIAT</a:t>
            </a:r>
            <a:endParaRPr lang="pl-PL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az 7" descr="logo_Wolontariat_ma_sen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4786322"/>
            <a:ext cx="3457575" cy="1533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116723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WOLONTARIAT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6633023" cy="306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611193" y="2708920"/>
            <a:ext cx="60479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l-PL" b="1" dirty="0" smtClean="0"/>
              <a:t>„służbą dla dobra ludzkości”</a:t>
            </a:r>
          </a:p>
          <a:p>
            <a:endParaRPr lang="pl-PL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pl-PL" b="1" dirty="0" smtClean="0"/>
              <a:t>„pracą ofiarowaną dobrowolnie najbardziej potrzebującym”.</a:t>
            </a:r>
          </a:p>
          <a:p>
            <a:endParaRPr lang="pl-PL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pl-PL" b="1" dirty="0" smtClean="0"/>
              <a:t>sposobem na spędzanie wolnego czasu</a:t>
            </a:r>
          </a:p>
          <a:p>
            <a:endParaRPr lang="pl-PL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pl-PL" b="1" dirty="0" smtClean="0"/>
              <a:t>metodą szerokiej integracji środowiskowej </a:t>
            </a:r>
          </a:p>
          <a:p>
            <a:endParaRPr lang="pl-PL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1949"/>
            <a:ext cx="1712913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52265" y="367841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JEST TYLKO</a:t>
            </a:r>
            <a:endParaRPr lang="pl-PL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az 6" descr="wolontaria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5072074"/>
            <a:ext cx="1819275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694573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Motywacje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pl-PL" dirty="0">
                <a:solidFill>
                  <a:srgbClr val="002060"/>
                </a:solidFill>
              </a:rPr>
              <a:t>Młodzież: </a:t>
            </a:r>
          </a:p>
          <a:p>
            <a:pPr marL="114300" indent="0">
              <a:buNone/>
            </a:pPr>
            <a:r>
              <a:rPr lang="pl-PL" dirty="0" smtClean="0">
                <a:solidFill>
                  <a:srgbClr val="002060"/>
                </a:solidFill>
              </a:rPr>
              <a:t>Edukacja</a:t>
            </a:r>
            <a:r>
              <a:rPr lang="pl-PL" dirty="0">
                <a:solidFill>
                  <a:srgbClr val="002060"/>
                </a:solidFill>
              </a:rPr>
              <a:t>, zdobycie doświadczenia, ciekawość świata poszukiwanie własnej tożsamości, sposób na poszukiwanie pracy, poligon doświadczalny przed wkroczeniem w dorosłe </a:t>
            </a:r>
            <a:r>
              <a:rPr lang="pl-PL" dirty="0" smtClean="0">
                <a:solidFill>
                  <a:srgbClr val="002060"/>
                </a:solidFill>
              </a:rPr>
              <a:t>życie.</a:t>
            </a:r>
          </a:p>
          <a:p>
            <a:pPr marL="114300" indent="0">
              <a:buNone/>
            </a:pPr>
            <a:endParaRPr lang="pl-PL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l-PL" dirty="0" smtClean="0">
                <a:solidFill>
                  <a:srgbClr val="0070C0"/>
                </a:solidFill>
              </a:rPr>
              <a:t> Osoby </a:t>
            </a:r>
            <a:r>
              <a:rPr lang="pl-PL" dirty="0">
                <a:solidFill>
                  <a:srgbClr val="0070C0"/>
                </a:solidFill>
              </a:rPr>
              <a:t>w wieku średnim</a:t>
            </a:r>
            <a:r>
              <a:rPr lang="pl-PL" dirty="0" smtClean="0">
                <a:solidFill>
                  <a:srgbClr val="0070C0"/>
                </a:solidFill>
              </a:rPr>
              <a:t>:</a:t>
            </a:r>
          </a:p>
          <a:p>
            <a:pPr marL="114300" indent="0">
              <a:buNone/>
            </a:pPr>
            <a:r>
              <a:rPr lang="pl-PL" dirty="0" smtClean="0">
                <a:solidFill>
                  <a:srgbClr val="0070C0"/>
                </a:solidFill>
              </a:rPr>
              <a:t> Sposób </a:t>
            </a:r>
            <a:r>
              <a:rPr lang="pl-PL" dirty="0">
                <a:solidFill>
                  <a:srgbClr val="0070C0"/>
                </a:solidFill>
              </a:rPr>
              <a:t>na samorealizację,, odreagowanie stresów zawodowych, przeciwwaga  w stosunku do trudów dnia codziennego, „humanizacja życia</a:t>
            </a:r>
            <a:r>
              <a:rPr lang="pl-PL" dirty="0" smtClean="0">
                <a:solidFill>
                  <a:srgbClr val="0070C0"/>
                </a:solidFill>
              </a:rPr>
              <a:t>”.</a:t>
            </a:r>
            <a:endParaRPr lang="pl-PL" dirty="0">
              <a:solidFill>
                <a:srgbClr val="0070C0"/>
              </a:solidFill>
            </a:endParaRPr>
          </a:p>
          <a:p>
            <a:endParaRPr lang="pl-PL" dirty="0"/>
          </a:p>
          <a:p>
            <a:pPr>
              <a:buFont typeface="Wingdings" pitchFamily="2" charset="2"/>
              <a:buChar char="q"/>
            </a:pPr>
            <a:r>
              <a:rPr lang="pl-PL" dirty="0" smtClean="0">
                <a:solidFill>
                  <a:srgbClr val="7030A0"/>
                </a:solidFill>
              </a:rPr>
              <a:t>Emeryci</a:t>
            </a:r>
            <a:r>
              <a:rPr lang="pl-PL" dirty="0">
                <a:solidFill>
                  <a:srgbClr val="7030A0"/>
                </a:solidFill>
              </a:rPr>
              <a:t>:</a:t>
            </a:r>
          </a:p>
          <a:p>
            <a:pPr marL="114300" indent="0">
              <a:buNone/>
            </a:pPr>
            <a:r>
              <a:rPr lang="pl-PL" dirty="0" smtClean="0">
                <a:solidFill>
                  <a:srgbClr val="7030A0"/>
                </a:solidFill>
              </a:rPr>
              <a:t>Potrzeba </a:t>
            </a:r>
            <a:r>
              <a:rPr lang="pl-PL" dirty="0">
                <a:solidFill>
                  <a:srgbClr val="7030A0"/>
                </a:solidFill>
              </a:rPr>
              <a:t>bycia aktywnym, chęć podzielenia się doświadczeniem i wiedzą, potrzeba kontaktu z ludźmi, możliwość rozwoju nigdy nie realizowanych </a:t>
            </a:r>
            <a:r>
              <a:rPr lang="pl-PL" dirty="0" smtClean="0">
                <a:solidFill>
                  <a:srgbClr val="7030A0"/>
                </a:solidFill>
              </a:rPr>
              <a:t>pasji.</a:t>
            </a:r>
            <a:endParaRPr lang="pl-PL" dirty="0">
              <a:solidFill>
                <a:srgbClr val="7030A0"/>
              </a:solidFill>
            </a:endParaRPr>
          </a:p>
          <a:p>
            <a:endParaRPr lang="pl-PL" dirty="0">
              <a:solidFill>
                <a:srgbClr val="7030A0"/>
              </a:solidFill>
            </a:endParaRPr>
          </a:p>
        </p:txBody>
      </p:sp>
      <p:pic>
        <p:nvPicPr>
          <p:cNvPr id="4" name="Obraz 3" descr="ksiazki16_(www.e-gify.pl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225" y="4071942"/>
            <a:ext cx="2390775" cy="1381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726587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Motywy wolontariuszy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pl-PL" dirty="0"/>
              <a:t>Co motywuje ludzi do pomocy bliźnim? </a:t>
            </a:r>
          </a:p>
          <a:p>
            <a:pPr algn="ctr"/>
            <a:endParaRPr lang="pl-PL" dirty="0"/>
          </a:p>
          <a:p>
            <a:pPr marL="114300" indent="0" algn="ctr">
              <a:buNone/>
            </a:pPr>
            <a:r>
              <a:rPr lang="pl-PL" dirty="0"/>
              <a:t>Oto jedne z najczęstszych pobudek :</a:t>
            </a:r>
          </a:p>
          <a:p>
            <a:pPr algn="ctr"/>
            <a:endParaRPr lang="pl-PL" dirty="0"/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31877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44343"/>
            <a:ext cx="32432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3" y="6165304"/>
            <a:ext cx="330358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387" y="6165303"/>
            <a:ext cx="330358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7601056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60672" cy="1039427"/>
          </a:xfrm>
        </p:spPr>
        <p:txBody>
          <a:bodyPr>
            <a:noAutofit/>
          </a:bodyPr>
          <a:lstStyle/>
          <a:p>
            <a:r>
              <a:rPr lang="pl-PL" sz="54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Wolontariat w Polsce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l-PL" dirty="0"/>
              <a:t>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 są?</a:t>
            </a:r>
          </a:p>
          <a:p>
            <a:pPr>
              <a:buFont typeface="Wingdings" pitchFamily="2" charset="2"/>
              <a:buChar char="q"/>
            </a:pPr>
            <a:r>
              <a:rPr lang="pl-PL" b="1" dirty="0"/>
              <a:t>Najwięcej osób z wyższym wykształceniem (im wyższe wykształcenie, tym większa aktywność);</a:t>
            </a:r>
          </a:p>
          <a:p>
            <a:r>
              <a:rPr lang="pl-PL" b="1" dirty="0"/>
              <a:t>osoby młode, zwłaszcza te między 13 a 19 rokiem życia (uczniowie i studenci); </a:t>
            </a:r>
          </a:p>
          <a:p>
            <a:r>
              <a:rPr lang="pl-PL" b="1" dirty="0"/>
              <a:t>osoby w wieku między 40 a 44 lata;</a:t>
            </a:r>
          </a:p>
          <a:p>
            <a:r>
              <a:rPr lang="pl-PL" b="1" dirty="0"/>
              <a:t>zdecydowanie rzadziej były to osoby powyżej 55 roku życia;</a:t>
            </a:r>
          </a:p>
          <a:p>
            <a:r>
              <a:rPr lang="pl-PL" b="1" dirty="0"/>
              <a:t>w pracę społeczną nieco częściej angażują się kobiety.</a:t>
            </a:r>
          </a:p>
          <a:p>
            <a:r>
              <a:rPr lang="pl-PL" b="1" dirty="0"/>
              <a:t>częściej mieszkańcy wsi</a:t>
            </a:r>
          </a:p>
          <a:p>
            <a:pPr marL="114300" indent="0">
              <a:buNone/>
            </a:pPr>
            <a:endParaRPr lang="pl-PL" dirty="0"/>
          </a:p>
        </p:txBody>
      </p:sp>
      <p:pic>
        <p:nvPicPr>
          <p:cNvPr id="4" name="Obraz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5286375"/>
            <a:ext cx="291465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6951796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Wolontariat w Polsce CD.</a:t>
            </a:r>
            <a:endParaRPr lang="pl-PL" sz="44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pl-PL" dirty="0"/>
              <a:t>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 pomagają?</a:t>
            </a:r>
          </a:p>
          <a:p>
            <a:r>
              <a:rPr lang="pl-PL" b="1" dirty="0" smtClean="0"/>
              <a:t>W </a:t>
            </a:r>
            <a:r>
              <a:rPr lang="pl-PL" b="1" dirty="0"/>
              <a:t>2008 roku 20% wolontariuszy (a więc ok. 2% Polaków) zadeklarowało, że w ostatnim roku pracowało społecznie na rzecz więcej niż jednej organizacji (w 2007 roku było to 40% wolontariuszy, a więc niemal 6% Polaków).</a:t>
            </a:r>
          </a:p>
          <a:p>
            <a:pPr marL="114300" indent="0">
              <a:buNone/>
            </a:pPr>
            <a:r>
              <a:rPr lang="pl-PL" b="1" u="sng" dirty="0">
                <a:solidFill>
                  <a:srgbClr val="FF0000"/>
                </a:solidFill>
              </a:rPr>
              <a:t>Wolontariusze najczęściej wspierają swoją pracą:</a:t>
            </a:r>
          </a:p>
          <a:p>
            <a:pPr marL="114300" indent="0">
              <a:buNone/>
            </a:pPr>
            <a:r>
              <a:rPr lang="pl-PL" b="1" dirty="0"/>
              <a:t>- organizacje i grupy pomagające najuboższym,</a:t>
            </a:r>
          </a:p>
          <a:p>
            <a:pPr marL="114300" indent="0">
              <a:buNone/>
            </a:pPr>
            <a:r>
              <a:rPr lang="pl-PL" b="1" dirty="0"/>
              <a:t>- organizacje i ruchy religijne, parafialne</a:t>
            </a:r>
          </a:p>
          <a:p>
            <a:pPr marL="114300" indent="0">
              <a:buNone/>
            </a:pPr>
            <a:r>
              <a:rPr lang="pl-PL" b="1" dirty="0"/>
              <a:t>- organizacje i grupy działające w sferze edukacji i </a:t>
            </a:r>
            <a:r>
              <a:rPr lang="pl-PL" b="1" dirty="0" smtClean="0"/>
              <a:t>      wychowania</a:t>
            </a:r>
            <a:r>
              <a:rPr lang="pl-PL" b="1" dirty="0"/>
              <a:t>,</a:t>
            </a:r>
          </a:p>
          <a:p>
            <a:pPr marL="114300" indent="0">
              <a:buNone/>
            </a:pPr>
            <a:r>
              <a:rPr lang="pl-PL" b="1" dirty="0"/>
              <a:t>- Ochotniczą Straż Pożarną, GOPR, WOPR.</a:t>
            </a:r>
          </a:p>
          <a:p>
            <a:pPr marL="114300" indent="0">
              <a:buNone/>
            </a:pPr>
            <a:endParaRPr lang="pl-PL" b="1" dirty="0"/>
          </a:p>
        </p:txBody>
      </p:sp>
      <p:pic>
        <p:nvPicPr>
          <p:cNvPr id="4" name="Obraz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5227" y="4824060"/>
            <a:ext cx="1628773" cy="2033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9871988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2021</TotalTime>
  <Words>1019</Words>
  <Application>Microsoft Office PowerPoint</Application>
  <PresentationFormat>Pokaz na ekranie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Apteka</vt:lpstr>
      <vt:lpstr>Slajd 1</vt:lpstr>
      <vt:lpstr>DEFINICJA</vt:lpstr>
      <vt:lpstr>CZY WIESZ, ŻE?</vt:lpstr>
      <vt:lpstr>Istotne elementy  WOLONTARIATU</vt:lpstr>
      <vt:lpstr>WOLONTARIAT</vt:lpstr>
      <vt:lpstr>Motywacje</vt:lpstr>
      <vt:lpstr>Motywy wolontariuszy</vt:lpstr>
      <vt:lpstr>Wolontariat w Polsce </vt:lpstr>
      <vt:lpstr>Wolontariat w Polsce CD.</vt:lpstr>
      <vt:lpstr>Slajd 10</vt:lpstr>
      <vt:lpstr>ORGANIZACJE ZAJMUJĄCE SIĘ POMAGANIEM INNYM, TO M.IN:</vt:lpstr>
      <vt:lpstr>Slajd 12</vt:lpstr>
      <vt:lpstr>SZLACHETNA PACZKA</vt:lpstr>
      <vt:lpstr>OKULARY DLA AFRYKI</vt:lpstr>
      <vt:lpstr>NASZA SZKOŁA WZIĘŁA UDZIAŁ W:</vt:lpstr>
      <vt:lpstr>Kartki świąteczne dla emerytów</vt:lpstr>
      <vt:lpstr>STROIKI ŚWIĄTECZNE </vt:lpstr>
      <vt:lpstr>CO TO JEST HOSPICJUM?</vt:lpstr>
      <vt:lpstr>Rodzaje wolontariatu hospicyjnego</vt:lpstr>
      <vt:lpstr>Slajd 20</vt:lpstr>
      <vt:lpstr>Ankieta</vt:lpstr>
      <vt:lpstr>Slajd 22</vt:lpstr>
      <vt:lpstr>Slajd 23</vt:lpstr>
      <vt:lpstr>Slajd 24</vt:lpstr>
    </vt:vector>
  </TitlesOfParts>
  <Company>Sil-art Rycho444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WOLONTARIAT</dc:title>
  <dc:creator>MERY</dc:creator>
  <cp:lastModifiedBy>AGAta</cp:lastModifiedBy>
  <cp:revision>29</cp:revision>
  <dcterms:created xsi:type="dcterms:W3CDTF">2017-01-12T15:13:55Z</dcterms:created>
  <dcterms:modified xsi:type="dcterms:W3CDTF">2017-01-26T09:48:39Z</dcterms:modified>
</cp:coreProperties>
</file>